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theme" Target="theme/theme1.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presProps" Target="presProps.xml" /><Relationship Id="rId5" Type="http://schemas.openxmlformats.org/officeDocument/2006/relationships/slide" Target="slides/slide4.xml" /><Relationship Id="rId10" Type="http://schemas.openxmlformats.org/officeDocument/2006/relationships/notesMaster" Target="notesMasters/notesMaster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tableStyles" Target="tableStyle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bbff2a3f7fe6d9f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bbff2a3f7fe6d9f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a70e832eff4839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a70e832eff4839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79d39754caf1707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79d39754caf1707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a70e832eff4839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a70e832eff4839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2456cd825471d3fa_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2456cd825471d3fa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2456cd825471d3fa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2456cd825471d3fa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2456cd825471d3fa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2456cd825471d3fa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image" Target="../media/image1.jpg" /><Relationship Id="rId2" Type="http://schemas.openxmlformats.org/officeDocument/2006/relationships/notesSlide" Target="../notesSlides/notesSlide2.xml"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Relationship Id="rId3" Type="http://schemas.openxmlformats.org/officeDocument/2006/relationships/image" Target="../media/image2.jpg" /><Relationship Id="rId2" Type="http://schemas.openxmlformats.org/officeDocument/2006/relationships/notesSlide" Target="../notesSlides/notesSlide5.xml"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1782450" y="353607"/>
            <a:ext cx="5579100" cy="879000"/>
          </a:xfrm>
          <a:prstGeom prst="roundRect">
            <a:avLst>
              <a:gd name="adj" fmla="val 16667"/>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3"/>
          <p:cNvSpPr/>
          <p:nvPr/>
        </p:nvSpPr>
        <p:spPr>
          <a:xfrm>
            <a:off x="1934850" y="506007"/>
            <a:ext cx="5579100" cy="879000"/>
          </a:xfrm>
          <a:prstGeom prst="roundRect">
            <a:avLst>
              <a:gd name="adj" fmla="val 1666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t>      </a:t>
            </a:r>
            <a:r>
              <a:rPr lang="en" sz="4800" b="1">
                <a:solidFill>
                  <a:schemeClr val="lt1"/>
                </a:solidFill>
              </a:rPr>
              <a:t>राजनीति विज्ञान</a:t>
            </a:r>
            <a:endParaRPr sz="4800" b="1">
              <a:solidFill>
                <a:schemeClr val="lt1"/>
              </a:solidFill>
            </a:endParaRPr>
          </a:p>
        </p:txBody>
      </p:sp>
      <p:sp>
        <p:nvSpPr>
          <p:cNvPr id="56" name="Google Shape;56;p13"/>
          <p:cNvSpPr/>
          <p:nvPr/>
        </p:nvSpPr>
        <p:spPr>
          <a:xfrm>
            <a:off x="1782443" y="1932393"/>
            <a:ext cx="5579100" cy="879000"/>
          </a:xfrm>
          <a:prstGeom prst="roundRect">
            <a:avLst>
              <a:gd name="adj" fmla="val 16667"/>
            </a:avLst>
          </a:prstGeom>
          <a:solidFill>
            <a:srgbClr val="FFFF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3"/>
          <p:cNvSpPr/>
          <p:nvPr/>
        </p:nvSpPr>
        <p:spPr>
          <a:xfrm>
            <a:off x="1934843" y="2084793"/>
            <a:ext cx="5579100" cy="879000"/>
          </a:xfrm>
          <a:prstGeom prst="roundRect">
            <a:avLst>
              <a:gd name="adj" fmla="val 16667"/>
            </a:avLst>
          </a:prstGeom>
          <a:solidFill>
            <a:srgbClr val="FFFF00"/>
          </a:solid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t>   SECOND SEMESTER</a:t>
            </a:r>
            <a:endParaRPr sz="3600" b="1"/>
          </a:p>
        </p:txBody>
      </p:sp>
      <p:sp>
        <p:nvSpPr>
          <p:cNvPr id="58" name="Google Shape;58;p13"/>
          <p:cNvSpPr/>
          <p:nvPr/>
        </p:nvSpPr>
        <p:spPr>
          <a:xfrm>
            <a:off x="1782450" y="3358800"/>
            <a:ext cx="5731500" cy="879000"/>
          </a:xfrm>
          <a:prstGeom prst="roundRect">
            <a:avLst>
              <a:gd name="adj" fmla="val 16667"/>
            </a:avLst>
          </a:prstGeom>
          <a:solidFill>
            <a:srgbClr val="00FF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3"/>
          <p:cNvSpPr/>
          <p:nvPr/>
        </p:nvSpPr>
        <p:spPr>
          <a:xfrm>
            <a:off x="1934850" y="3511199"/>
            <a:ext cx="5731500" cy="879000"/>
          </a:xfrm>
          <a:prstGeom prst="roundRect">
            <a:avLst>
              <a:gd name="adj" fmla="val 16667"/>
            </a:avLst>
          </a:prstGeom>
          <a:solidFill>
            <a:srgbClr val="00FFFF"/>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4800" b="1"/>
              <a:t>       वैश्वीकरण</a:t>
            </a:r>
            <a:endParaRPr sz="4800" b="1">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pic>
        <p:nvPicPr>
          <p:cNvPr id="64" name="Google Shape;64;p14"/>
          <p:cNvPicPr preferRelativeResize="0"/>
          <p:nvPr/>
        </p:nvPicPr>
        <p:blipFill>
          <a:blip r:embed="rId3">
            <a:alphaModFix/>
          </a:blip>
          <a:stretch>
            <a:fillRect/>
          </a:stretch>
        </p:blipFill>
        <p:spPr>
          <a:xfrm>
            <a:off x="0" y="66736"/>
            <a:ext cx="9024475" cy="507276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p:nvPr/>
        </p:nvSpPr>
        <p:spPr>
          <a:xfrm>
            <a:off x="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15"/>
          <p:cNvSpPr/>
          <p:nvPr/>
        </p:nvSpPr>
        <p:spPr>
          <a:xfrm>
            <a:off x="389100" y="250500"/>
            <a:ext cx="8365800" cy="4642500"/>
          </a:xfrm>
          <a:prstGeom prst="roundRect">
            <a:avLst>
              <a:gd name="adj" fmla="val 8207"/>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15"/>
          <p:cNvSpPr/>
          <p:nvPr/>
        </p:nvSpPr>
        <p:spPr>
          <a:xfrm>
            <a:off x="541500" y="402900"/>
            <a:ext cx="8365800" cy="4642500"/>
          </a:xfrm>
          <a:prstGeom prst="roundRect">
            <a:avLst>
              <a:gd name="adj" fmla="val 820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800">
              <a:solidFill>
                <a:schemeClr val="lt1"/>
              </a:solidFill>
            </a:endParaRPr>
          </a:p>
        </p:txBody>
      </p:sp>
      <p:sp>
        <p:nvSpPr>
          <p:cNvPr id="72" name="Google Shape;72;p15"/>
          <p:cNvSpPr/>
          <p:nvPr/>
        </p:nvSpPr>
        <p:spPr>
          <a:xfrm>
            <a:off x="1926750" y="117525"/>
            <a:ext cx="5290500" cy="646500"/>
          </a:xfrm>
          <a:prstGeom prst="roundRect">
            <a:avLst>
              <a:gd name="adj" fmla="val 16667"/>
            </a:avLst>
          </a:prstGeom>
          <a:solidFill>
            <a:schemeClr val="lt1"/>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solidFill>
                  <a:srgbClr val="FF0000"/>
                </a:solidFill>
              </a:rPr>
              <a:t>    वैश्वीकरण क्या है</a:t>
            </a:r>
            <a:endParaRPr sz="3600" b="1">
              <a:solidFill>
                <a:srgbClr val="FF0000"/>
              </a:solidFill>
            </a:endParaRPr>
          </a:p>
        </p:txBody>
      </p:sp>
      <p:sp>
        <p:nvSpPr>
          <p:cNvPr id="73" name="Google Shape;73;p15"/>
          <p:cNvSpPr txBox="1"/>
          <p:nvPr/>
        </p:nvSpPr>
        <p:spPr>
          <a:xfrm>
            <a:off x="3016200" y="-5120826"/>
            <a:ext cx="3416400" cy="742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Impact"/>
                <a:ea typeface="Impact"/>
                <a:cs typeface="Impact"/>
                <a:sym typeface="Impact"/>
              </a:rPr>
              <a:t>  </a:t>
            </a:r>
            <a:r>
              <a:rPr lang="en" sz="2400">
                <a:latin typeface="Impact"/>
                <a:ea typeface="Impact"/>
                <a:cs typeface="Impact"/>
                <a:sym typeface="Impact"/>
              </a:rPr>
              <a:t>     </a:t>
            </a:r>
            <a:r>
              <a:rPr lang="en" sz="3600" b="1">
                <a:solidFill>
                  <a:srgbClr val="FF0000"/>
                </a:solidFill>
                <a:latin typeface="Impact"/>
                <a:ea typeface="Impact"/>
                <a:cs typeface="Impact"/>
                <a:sym typeface="Impact"/>
              </a:rPr>
              <a:t>समानता क्या है</a:t>
            </a:r>
            <a:endParaRPr sz="3600" b="1">
              <a:solidFill>
                <a:srgbClr val="FF0000"/>
              </a:solidFill>
              <a:latin typeface="Impact"/>
              <a:ea typeface="Impact"/>
              <a:cs typeface="Impact"/>
              <a:sym typeface="Impact"/>
            </a:endParaRPr>
          </a:p>
        </p:txBody>
      </p:sp>
      <p:sp>
        <p:nvSpPr>
          <p:cNvPr id="74" name="Google Shape;74;p15"/>
          <p:cNvSpPr txBox="1"/>
          <p:nvPr/>
        </p:nvSpPr>
        <p:spPr>
          <a:xfrm>
            <a:off x="914400" y="1053851"/>
            <a:ext cx="7315200" cy="39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75" name="Google Shape;75;p15"/>
          <p:cNvSpPr txBox="1"/>
          <p:nvPr/>
        </p:nvSpPr>
        <p:spPr>
          <a:xfrm flipH="1">
            <a:off x="5925775" y="-4629862"/>
            <a:ext cx="23037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76" name="Google Shape;76;p15"/>
          <p:cNvSpPr txBox="1"/>
          <p:nvPr/>
        </p:nvSpPr>
        <p:spPr>
          <a:xfrm>
            <a:off x="914400" y="1265624"/>
            <a:ext cx="7315200" cy="742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600" b="1">
              <a:solidFill>
                <a:schemeClr val="lt1"/>
              </a:solidFill>
            </a:endParaRPr>
          </a:p>
        </p:txBody>
      </p:sp>
      <p:sp>
        <p:nvSpPr>
          <p:cNvPr id="77" name="Google Shape;77;p15"/>
          <p:cNvSpPr txBox="1"/>
          <p:nvPr/>
        </p:nvSpPr>
        <p:spPr>
          <a:xfrm>
            <a:off x="914400" y="764025"/>
            <a:ext cx="7840500" cy="3840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1"/>
                </a:solidFill>
              </a:rPr>
              <a:t>वैश्वीकरण शब्द का तात्पर्य विश्व अर्थव्यवस्था के साथ राष्ट्र की अर्थव्यवस्था के एकीकरण से है। यह एक बहुआयामी पहलू है। यह कई रणनीतियों के संग्रह का परिणाम है जो दुनिया को एक बड़ी अन्योन्याश्रयता और एकीकरण की ओर बदलने के लिए निर्देशित हैं।</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chemeClr val="lt1"/>
                </a:solidFill>
              </a:rPr>
              <a:t>इसमें सामाजिक, आर्थिक और भौगोलिक बाधाओं को बदलने वाले नेटवर्क और खोज शामिल हैं। वैश्वीकरण इस तरह से लिंक बनाने की कोशिश करता है कि भारत में होने वाली घटनाओं को दूर होने वाली घटनाओं से निर्धारित किया जा सकता है।</a:t>
            </a:r>
            <a:endParaRPr sz="2400" b="1">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6"/>
          <p:cNvSpPr/>
          <p:nvPr/>
        </p:nvSpPr>
        <p:spPr>
          <a:xfrm>
            <a:off x="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6"/>
          <p:cNvSpPr/>
          <p:nvPr/>
        </p:nvSpPr>
        <p:spPr>
          <a:xfrm>
            <a:off x="298825" y="398425"/>
            <a:ext cx="8516400" cy="4442400"/>
          </a:xfrm>
          <a:prstGeom prst="roundRect">
            <a:avLst>
              <a:gd name="adj" fmla="val 7175"/>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6"/>
          <p:cNvSpPr/>
          <p:nvPr/>
        </p:nvSpPr>
        <p:spPr>
          <a:xfrm>
            <a:off x="451225" y="550825"/>
            <a:ext cx="8516400" cy="4442400"/>
          </a:xfrm>
          <a:prstGeom prst="roundRect">
            <a:avLst>
              <a:gd name="adj" fmla="val 7175"/>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6"/>
          <p:cNvSpPr/>
          <p:nvPr/>
        </p:nvSpPr>
        <p:spPr>
          <a:xfrm>
            <a:off x="2101650" y="139450"/>
            <a:ext cx="4940700" cy="677100"/>
          </a:xfrm>
          <a:prstGeom prst="roundRect">
            <a:avLst>
              <a:gd name="adj" fmla="val 33340"/>
            </a:avLst>
          </a:prstGeom>
          <a:solidFill>
            <a:schemeClr val="lt1"/>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solidFill>
                  <a:srgbClr val="FF0000"/>
                </a:solidFill>
              </a:rPr>
              <a:t> </a:t>
            </a:r>
            <a:endParaRPr sz="3600" b="1">
              <a:solidFill>
                <a:srgbClr val="FF0000"/>
              </a:solidFill>
            </a:endParaRPr>
          </a:p>
          <a:p>
            <a:pPr marL="0" lvl="0" indent="0" algn="l" rtl="0">
              <a:spcBef>
                <a:spcPts val="0"/>
              </a:spcBef>
              <a:spcAft>
                <a:spcPts val="0"/>
              </a:spcAft>
              <a:buNone/>
            </a:pPr>
            <a:r>
              <a:rPr lang="en" sz="3000" b="1">
                <a:solidFill>
                  <a:srgbClr val="FF0000"/>
                </a:solidFill>
              </a:rPr>
              <a:t>  भारत में वैश्वीकरण का प्रभाव</a:t>
            </a:r>
            <a:endParaRPr sz="3000" b="1">
              <a:solidFill>
                <a:srgbClr val="FF0000"/>
              </a:solidFill>
            </a:endParaRPr>
          </a:p>
          <a:p>
            <a:pPr marL="0" lvl="0" indent="0" algn="l" rtl="0">
              <a:spcBef>
                <a:spcPts val="0"/>
              </a:spcBef>
              <a:spcAft>
                <a:spcPts val="0"/>
              </a:spcAft>
              <a:buNone/>
            </a:pPr>
            <a:endParaRPr sz="3600" b="1">
              <a:solidFill>
                <a:srgbClr val="FF0000"/>
              </a:solidFill>
            </a:endParaRPr>
          </a:p>
        </p:txBody>
      </p:sp>
      <p:sp>
        <p:nvSpPr>
          <p:cNvPr id="86" name="Google Shape;86;p16"/>
          <p:cNvSpPr txBox="1"/>
          <p:nvPr/>
        </p:nvSpPr>
        <p:spPr>
          <a:xfrm>
            <a:off x="914400" y="1055855"/>
            <a:ext cx="7315200" cy="3109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1"/>
                </a:solidFill>
              </a:rPr>
              <a:t>भारत उन देशों में से एक है जो वैश्वीकरण की शुरुआत और कार्यान्वयन के बाद महत्वपूर्ण रूप से सफल हुआ है। कॉरपोरेट, रिटेल और वैज्ञानिक क्षेत्र में विदेशी निवेश की वृद्धि देश में बहुत अधिक है।</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chemeClr val="lt1"/>
                </a:solidFill>
              </a:rPr>
              <a:t>इसका सामाजिक, मौद्रिक, सांस्कृतिक और राजनीतिक क्षेत्रों पर भी जबरदस्त प्रभाव पड़ा। हाल के वर्षों में, परिवहन और सूचना प्रौद्योगिकी में सुधार के कारण वैश्वीकरण में वृद्धि हुई है।</a:t>
            </a:r>
            <a:endParaRPr sz="2400" b="1">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pic>
        <p:nvPicPr>
          <p:cNvPr id="91" name="Google Shape;91;p17"/>
          <p:cNvPicPr preferRelativeResize="0"/>
          <p:nvPr/>
        </p:nvPicPr>
        <p:blipFill>
          <a:blip r:embed="rId3">
            <a:alphaModFix/>
          </a:blip>
          <a:stretch>
            <a:fillRect/>
          </a:stretch>
        </p:blipFill>
        <p:spPr>
          <a:xfrm>
            <a:off x="0" y="0"/>
            <a:ext cx="9008475" cy="5143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8"/>
          <p:cNvSpPr/>
          <p:nvPr/>
        </p:nvSpPr>
        <p:spPr>
          <a:xfrm>
            <a:off x="10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18"/>
          <p:cNvSpPr/>
          <p:nvPr/>
        </p:nvSpPr>
        <p:spPr>
          <a:xfrm>
            <a:off x="170225" y="331200"/>
            <a:ext cx="8754900" cy="4481100"/>
          </a:xfrm>
          <a:prstGeom prst="roundRect">
            <a:avLst>
              <a:gd name="adj" fmla="val 7776"/>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18"/>
          <p:cNvSpPr/>
          <p:nvPr/>
        </p:nvSpPr>
        <p:spPr>
          <a:xfrm>
            <a:off x="322625" y="483600"/>
            <a:ext cx="8754900" cy="4481100"/>
          </a:xfrm>
          <a:prstGeom prst="roundRect">
            <a:avLst>
              <a:gd name="adj" fmla="val 7776"/>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18"/>
          <p:cNvSpPr/>
          <p:nvPr/>
        </p:nvSpPr>
        <p:spPr>
          <a:xfrm>
            <a:off x="2537276" y="158071"/>
            <a:ext cx="4693500" cy="672900"/>
          </a:xfrm>
          <a:prstGeom prst="roundRect">
            <a:avLst>
              <a:gd name="adj" fmla="val 16667"/>
            </a:avLst>
          </a:prstGeom>
          <a:solidFill>
            <a:schemeClr val="lt2"/>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FF0000"/>
                </a:solidFill>
              </a:rPr>
              <a:t>    </a:t>
            </a:r>
            <a:r>
              <a:rPr lang="en" sz="3600" b="1">
                <a:solidFill>
                  <a:srgbClr val="FF0000"/>
                </a:solidFill>
              </a:rPr>
              <a:t>वैश्वीकरण के गुण </a:t>
            </a:r>
            <a:endParaRPr sz="3600" b="1">
              <a:solidFill>
                <a:srgbClr val="FF0000"/>
              </a:solidFill>
            </a:endParaRPr>
          </a:p>
        </p:txBody>
      </p:sp>
      <p:sp>
        <p:nvSpPr>
          <p:cNvPr id="100" name="Google Shape;100;p18"/>
          <p:cNvSpPr txBox="1"/>
          <p:nvPr/>
        </p:nvSpPr>
        <p:spPr>
          <a:xfrm>
            <a:off x="914400" y="1017931"/>
            <a:ext cx="7315200" cy="39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101" name="Google Shape;101;p18"/>
          <p:cNvSpPr txBox="1"/>
          <p:nvPr/>
        </p:nvSpPr>
        <p:spPr>
          <a:xfrm>
            <a:off x="552375" y="1017900"/>
            <a:ext cx="8213100" cy="3840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1"/>
                </a:solidFill>
              </a:rPr>
              <a:t>1. वैश्वीकरण की प्रक्रिया द्वारा विश्व नागरिकता की भावना का विकास होता है जिसके अनुसार, प्रत्येक राष्ट्र सभी राष्ट्रों के नागरिकों के हितों का ध्यान रखकर नीतियों का निर्धारण करता है।</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chemeClr val="lt1"/>
                </a:solidFill>
              </a:rPr>
              <a:t>2. वैश्वीकरण से ही शिक्षा की सर्व उपलब्धता सम्भव हुई है। शिक्षा को सर्वसुलभ बनाने के लिये वैश्वीकरण आवश्यक होता है।</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chemeClr val="lt1"/>
                </a:solidFill>
              </a:rPr>
              <a:t>3. वैश्वीकरण किसी देश के आर्थिक विकास में भी महत्वपूर्ण भूमिका निभाता है। आज विश्व का कोई भी राष्ट्र पूर्ण रूप आत्मनिर्भर नहीं बना सकता है </a:t>
            </a:r>
            <a:endParaRPr sz="2400" b="1">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9"/>
          <p:cNvSpPr/>
          <p:nvPr/>
        </p:nvSpPr>
        <p:spPr>
          <a:xfrm>
            <a:off x="10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9"/>
          <p:cNvSpPr/>
          <p:nvPr/>
        </p:nvSpPr>
        <p:spPr>
          <a:xfrm>
            <a:off x="405400" y="269850"/>
            <a:ext cx="8333400" cy="4603800"/>
          </a:xfrm>
          <a:prstGeom prst="roundRect">
            <a:avLst>
              <a:gd name="adj" fmla="val 6515"/>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9"/>
          <p:cNvSpPr/>
          <p:nvPr/>
        </p:nvSpPr>
        <p:spPr>
          <a:xfrm>
            <a:off x="557800" y="422250"/>
            <a:ext cx="8333400" cy="4603800"/>
          </a:xfrm>
          <a:prstGeom prst="roundRect">
            <a:avLst>
              <a:gd name="adj" fmla="val 6515"/>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9"/>
          <p:cNvSpPr/>
          <p:nvPr/>
        </p:nvSpPr>
        <p:spPr>
          <a:xfrm>
            <a:off x="1897350" y="169343"/>
            <a:ext cx="5349300" cy="721800"/>
          </a:xfrm>
          <a:prstGeom prst="roundRect">
            <a:avLst>
              <a:gd name="adj" fmla="val 16667"/>
            </a:avLst>
          </a:prstGeom>
          <a:solidFill>
            <a:schemeClr val="lt1"/>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FF0000"/>
                </a:solidFill>
              </a:rPr>
              <a:t> </a:t>
            </a:r>
            <a:r>
              <a:rPr lang="en" sz="3600" b="1">
                <a:solidFill>
                  <a:srgbClr val="FF0000"/>
                </a:solidFill>
              </a:rPr>
              <a:t>      वैश्वीकरण के दोष</a:t>
            </a:r>
            <a:endParaRPr sz="3600"/>
          </a:p>
        </p:txBody>
      </p:sp>
      <p:sp>
        <p:nvSpPr>
          <p:cNvPr id="110" name="Google Shape;110;p19"/>
          <p:cNvSpPr txBox="1"/>
          <p:nvPr/>
        </p:nvSpPr>
        <p:spPr>
          <a:xfrm>
            <a:off x="727125" y="891150"/>
            <a:ext cx="8011500" cy="347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1"/>
                </a:solidFill>
              </a:rPr>
              <a:t>1. वैश्वीकरण के कारण आज शिक्षक एवं छात्र के सम्बन्ध समाप्त हो रहे है।</a:t>
            </a:r>
            <a:endParaRPr sz="2400" b="1">
              <a:solidFill>
                <a:schemeClr val="lt1"/>
              </a:solidFill>
            </a:endParaRPr>
          </a:p>
          <a:p>
            <a:pPr marL="0" lvl="0" indent="0" algn="l" rtl="0">
              <a:spcBef>
                <a:spcPts val="0"/>
              </a:spcBef>
              <a:spcAft>
                <a:spcPts val="0"/>
              </a:spcAft>
              <a:buNone/>
            </a:pPr>
            <a:r>
              <a:rPr lang="en" sz="2400" b="1">
                <a:solidFill>
                  <a:schemeClr val="lt1"/>
                </a:solidFill>
              </a:rPr>
              <a:t>2. भारत में शिक्षा के क्षेत्र में अंग्रेजी का इतना प्रचलन हो गया है कि अन्य भाषाओं के अस्तित्व पर संकट खड़ा हो गया है।</a:t>
            </a:r>
            <a:endParaRPr sz="2400" b="1">
              <a:solidFill>
                <a:schemeClr val="lt1"/>
              </a:solidFill>
            </a:endParaRPr>
          </a:p>
          <a:p>
            <a:pPr marL="0" lvl="0" indent="0" algn="l" rtl="0">
              <a:spcBef>
                <a:spcPts val="0"/>
              </a:spcBef>
              <a:spcAft>
                <a:spcPts val="0"/>
              </a:spcAft>
              <a:buNone/>
            </a:pPr>
            <a:r>
              <a:rPr lang="en" sz="2400" b="1">
                <a:solidFill>
                  <a:schemeClr val="lt1"/>
                </a:solidFill>
              </a:rPr>
              <a:t>3. बालकों में इंटरनेट के बढ़ते प्रयोग के कारण उनका सांस्कृतिक विकास बाधित हो रहा है।</a:t>
            </a:r>
            <a:endParaRPr sz="2400" b="1">
              <a:solidFill>
                <a:schemeClr val="lt1"/>
              </a:solidFill>
            </a:endParaRPr>
          </a:p>
          <a:p>
            <a:pPr marL="0" lvl="0" indent="0" algn="l" rtl="0">
              <a:spcBef>
                <a:spcPts val="0"/>
              </a:spcBef>
              <a:spcAft>
                <a:spcPts val="0"/>
              </a:spcAft>
              <a:buNone/>
            </a:pPr>
            <a:r>
              <a:rPr lang="en" sz="2400" b="1">
                <a:solidFill>
                  <a:schemeClr val="lt1"/>
                </a:solidFill>
              </a:rPr>
              <a:t>4. वैश्वीकरण के कारण दुरस्थ शिक्षा का प्रचलन बढ़ा है जिससे शिक्षा के व्यापारीकरण को बल मिला एवं शिक्षा आज एक ज्ञान प्रदान करने की जगह पैसा कमाने का साधन बन गयी है।</a:t>
            </a:r>
            <a:endParaRPr sz="2400" b="1">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0"/>
          <p:cNvSpPr/>
          <p:nvPr/>
        </p:nvSpPr>
        <p:spPr>
          <a:xfrm>
            <a:off x="-9"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20"/>
          <p:cNvSpPr/>
          <p:nvPr/>
        </p:nvSpPr>
        <p:spPr>
          <a:xfrm>
            <a:off x="214800" y="275850"/>
            <a:ext cx="8714400" cy="4591800"/>
          </a:xfrm>
          <a:prstGeom prst="roundRect">
            <a:avLst>
              <a:gd name="adj" fmla="val 7238"/>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20"/>
          <p:cNvSpPr/>
          <p:nvPr/>
        </p:nvSpPr>
        <p:spPr>
          <a:xfrm>
            <a:off x="367200" y="428250"/>
            <a:ext cx="8714400" cy="4591800"/>
          </a:xfrm>
          <a:prstGeom prst="roundRect">
            <a:avLst>
              <a:gd name="adj" fmla="val 7238"/>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20"/>
          <p:cNvSpPr txBox="1"/>
          <p:nvPr/>
        </p:nvSpPr>
        <p:spPr>
          <a:xfrm>
            <a:off x="914400" y="1135530"/>
            <a:ext cx="7315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119" name="Google Shape;119;p20"/>
          <p:cNvSpPr txBox="1"/>
          <p:nvPr/>
        </p:nvSpPr>
        <p:spPr>
          <a:xfrm>
            <a:off x="914400" y="1135530"/>
            <a:ext cx="7315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120" name="Google Shape;120;p20"/>
          <p:cNvSpPr/>
          <p:nvPr/>
        </p:nvSpPr>
        <p:spPr>
          <a:xfrm>
            <a:off x="2470263" y="149412"/>
            <a:ext cx="4852800" cy="646500"/>
          </a:xfrm>
          <a:prstGeom prst="roundRect">
            <a:avLst>
              <a:gd name="adj" fmla="val 16667"/>
            </a:avLst>
          </a:prstGeom>
          <a:solidFill>
            <a:schemeClr val="lt1"/>
          </a:solidFill>
          <a:ln w="762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FF0000"/>
                </a:solidFill>
              </a:rPr>
              <a:t>    वैश्वीकरण के आर्थिक प्रभाव</a:t>
            </a:r>
            <a:endParaRPr sz="3000" b="1">
              <a:solidFill>
                <a:srgbClr val="FF0000"/>
              </a:solidFill>
            </a:endParaRPr>
          </a:p>
        </p:txBody>
      </p:sp>
      <p:sp>
        <p:nvSpPr>
          <p:cNvPr id="121" name="Google Shape;121;p20"/>
          <p:cNvSpPr txBox="1"/>
          <p:nvPr/>
        </p:nvSpPr>
        <p:spPr>
          <a:xfrm>
            <a:off x="647450" y="956225"/>
            <a:ext cx="8281800" cy="3879000"/>
          </a:xfrm>
          <a:prstGeom prst="rect">
            <a:avLst/>
          </a:prstGeom>
          <a:noFill/>
          <a:ln>
            <a:noFill/>
          </a:ln>
        </p:spPr>
        <p:txBody>
          <a:bodyPr spcFirstLastPara="1" wrap="square" lIns="91425" tIns="91425" rIns="91425" bIns="91425" anchor="t" anchorCtr="0">
            <a:spAutoFit/>
          </a:bodyPr>
          <a:lstStyle/>
          <a:p>
            <a:pPr marL="457200" lvl="0" indent="-419100" algn="l" rtl="0">
              <a:spcBef>
                <a:spcPts val="0"/>
              </a:spcBef>
              <a:spcAft>
                <a:spcPts val="0"/>
              </a:spcAft>
              <a:buClr>
                <a:schemeClr val="lt1"/>
              </a:buClr>
              <a:buSzPts val="3000"/>
              <a:buChar char="●"/>
            </a:pPr>
            <a:r>
              <a:rPr lang="en" sz="3000" b="1">
                <a:solidFill>
                  <a:schemeClr val="lt1"/>
                </a:solidFill>
              </a:rPr>
              <a:t>वस्तुओ के व्यापार में वृद्धि हुई है ।</a:t>
            </a:r>
            <a:endParaRPr sz="3000" b="1">
              <a:solidFill>
                <a:schemeClr val="lt1"/>
              </a:solidFill>
            </a:endParaRPr>
          </a:p>
          <a:p>
            <a:pPr marL="457200" lvl="0" indent="-419100" algn="l" rtl="0">
              <a:spcBef>
                <a:spcPts val="0"/>
              </a:spcBef>
              <a:spcAft>
                <a:spcPts val="0"/>
              </a:spcAft>
              <a:buClr>
                <a:schemeClr val="lt1"/>
              </a:buClr>
              <a:buSzPts val="3000"/>
              <a:buChar char="●"/>
            </a:pPr>
            <a:r>
              <a:rPr lang="en" sz="3000" b="1">
                <a:solidFill>
                  <a:schemeClr val="lt1"/>
                </a:solidFill>
              </a:rPr>
              <a:t>आयात प्रतिबंधों में कमी आई है।</a:t>
            </a:r>
            <a:endParaRPr sz="3000" b="1">
              <a:solidFill>
                <a:schemeClr val="lt1"/>
              </a:solidFill>
            </a:endParaRPr>
          </a:p>
          <a:p>
            <a:pPr marL="457200" lvl="0" indent="-419100" algn="l" rtl="0">
              <a:spcBef>
                <a:spcPts val="0"/>
              </a:spcBef>
              <a:spcAft>
                <a:spcPts val="0"/>
              </a:spcAft>
              <a:buClr>
                <a:schemeClr val="lt1"/>
              </a:buClr>
              <a:buSzPts val="3000"/>
              <a:buChar char="●"/>
            </a:pPr>
            <a:r>
              <a:rPr lang="en" sz="3000" b="1">
                <a:solidFill>
                  <a:schemeClr val="lt1"/>
                </a:solidFill>
              </a:rPr>
              <a:t>पूंजी का प्रवाह बढ़ा है अब निवशकर्ता अपना धन किसी भी देश में निवेश कर सकते है और लाभ कमा सकते है।</a:t>
            </a:r>
            <a:endParaRPr sz="3000" b="1">
              <a:solidFill>
                <a:schemeClr val="lt1"/>
              </a:solidFill>
            </a:endParaRPr>
          </a:p>
          <a:p>
            <a:pPr marL="457200" lvl="0" indent="-419100" algn="l" rtl="0">
              <a:spcBef>
                <a:spcPts val="0"/>
              </a:spcBef>
              <a:spcAft>
                <a:spcPts val="0"/>
              </a:spcAft>
              <a:buClr>
                <a:schemeClr val="lt1"/>
              </a:buClr>
              <a:buSzPts val="3000"/>
              <a:buChar char="●"/>
            </a:pPr>
            <a:r>
              <a:rPr lang="en" sz="3000" b="1">
                <a:solidFill>
                  <a:schemeClr val="lt1"/>
                </a:solidFill>
              </a:rPr>
              <a:t>निवेश बढ़ने से रोजगार में वृद्धि हुई है जिससे देशो को आर्थिक लाभ प्राप्त हुआ है और बेरोजगारी में कमी आई है।</a:t>
            </a:r>
            <a:endParaRPr sz="3000" b="1">
              <a:solidFill>
                <a:schemeClr val="lt1"/>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8</Slides>
  <Notes>8</Notes>
  <HiddenSlides>0</HiddenSlide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poorvasingh827@gmail.com</cp:lastModifiedBy>
  <cp:revision>1</cp:revision>
  <dcterms:modified xsi:type="dcterms:W3CDTF">2022-05-27T07:42:08Z</dcterms:modified>
</cp:coreProperties>
</file>