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notesMaster" Target="notesMasters/notesMaster1.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bbff2a3f7fe6d9f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bbff2a3f7fe6d9f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2456cd825471d3fa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2456cd825471d3fa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456cd825471d3fa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2456cd825471d3fa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456cd825471d3fa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456cd825471d3fa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456cd825471d3fa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456cd825471d3fa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456cd825471d3fa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456cd825471d3fa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456cd825471d3fa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456cd825471d3fa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67c885f725ae341c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67c885f725ae341c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2450" y="353607"/>
            <a:ext cx="5579100" cy="8790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4850" y="506007"/>
            <a:ext cx="5579100" cy="8790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a:t>
            </a:r>
            <a:r>
              <a:rPr lang="en" sz="4800" b="1">
                <a:solidFill>
                  <a:schemeClr val="lt1"/>
                </a:solidFill>
              </a:rPr>
              <a:t>राजनीति विज्ञान</a:t>
            </a:r>
            <a:endParaRPr sz="4800" b="1">
              <a:solidFill>
                <a:schemeClr val="lt1"/>
              </a:solidFill>
            </a:endParaRPr>
          </a:p>
        </p:txBody>
      </p:sp>
      <p:sp>
        <p:nvSpPr>
          <p:cNvPr id="56" name="Google Shape;56;p13"/>
          <p:cNvSpPr/>
          <p:nvPr/>
        </p:nvSpPr>
        <p:spPr>
          <a:xfrm>
            <a:off x="1782443" y="1932393"/>
            <a:ext cx="5579100" cy="879000"/>
          </a:xfrm>
          <a:prstGeom prst="roundRect">
            <a:avLst>
              <a:gd name="adj" fmla="val 16667"/>
            </a:avLst>
          </a:prstGeom>
          <a:solidFill>
            <a:srgbClr val="FFFF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4843" y="2084793"/>
            <a:ext cx="5579100" cy="879000"/>
          </a:xfrm>
          <a:prstGeom prst="roundRect">
            <a:avLst>
              <a:gd name="adj" fmla="val 16667"/>
            </a:avLst>
          </a:prstGeom>
          <a:solidFill>
            <a:srgbClr val="FFFF00"/>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2450" y="3358800"/>
            <a:ext cx="5731500" cy="879000"/>
          </a:xfrm>
          <a:prstGeom prst="roundRect">
            <a:avLst>
              <a:gd name="adj" fmla="val 16667"/>
            </a:avLst>
          </a:prstGeom>
          <a:solidFill>
            <a:srgbClr val="00FF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4850" y="3511199"/>
            <a:ext cx="5731500" cy="879000"/>
          </a:xfrm>
          <a:prstGeom prst="roundRect">
            <a:avLst>
              <a:gd name="adj" fmla="val 16667"/>
            </a:avLst>
          </a:prstGeom>
          <a:solidFill>
            <a:srgbClr val="00FFFF"/>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t> </a:t>
            </a:r>
            <a:r>
              <a:rPr lang="en" sz="4800" b="1">
                <a:solidFill>
                  <a:srgbClr val="FF0000"/>
                </a:solidFill>
              </a:rPr>
              <a:t>शक्ति की अवधारणा</a:t>
            </a:r>
            <a:endParaRPr sz="4800" b="1">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p:nvPr/>
        </p:nvSpPr>
        <p:spPr>
          <a:xfrm>
            <a:off x="389100" y="250500"/>
            <a:ext cx="8365800" cy="4642500"/>
          </a:xfrm>
          <a:prstGeom prst="roundRect">
            <a:avLst>
              <a:gd name="adj" fmla="val 82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p:nvPr/>
        </p:nvSpPr>
        <p:spPr>
          <a:xfrm>
            <a:off x="541500" y="402900"/>
            <a:ext cx="8365800" cy="4642500"/>
          </a:xfrm>
          <a:prstGeom prst="roundRect">
            <a:avLst>
              <a:gd name="adj" fmla="val 82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endParaRPr>
          </a:p>
        </p:txBody>
      </p:sp>
      <p:sp>
        <p:nvSpPr>
          <p:cNvPr id="67" name="Google Shape;67;p14"/>
          <p:cNvSpPr/>
          <p:nvPr/>
        </p:nvSpPr>
        <p:spPr>
          <a:xfrm>
            <a:off x="2939250" y="117528"/>
            <a:ext cx="3570300" cy="6087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शक्ति का अर्थ</a:t>
            </a:r>
            <a:endParaRPr sz="3600" b="1">
              <a:solidFill>
                <a:srgbClr val="FF0000"/>
              </a:solidFill>
            </a:endParaRPr>
          </a:p>
        </p:txBody>
      </p:sp>
      <p:sp>
        <p:nvSpPr>
          <p:cNvPr id="68" name="Google Shape;68;p14"/>
          <p:cNvSpPr txBox="1"/>
          <p:nvPr/>
        </p:nvSpPr>
        <p:spPr>
          <a:xfrm>
            <a:off x="3016200" y="-5120826"/>
            <a:ext cx="34164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Impact"/>
                <a:ea typeface="Impact"/>
                <a:cs typeface="Impact"/>
                <a:sym typeface="Impact"/>
              </a:rPr>
              <a:t>  </a:t>
            </a:r>
            <a:r>
              <a:rPr lang="en" sz="2400">
                <a:latin typeface="Impact"/>
                <a:ea typeface="Impact"/>
                <a:cs typeface="Impact"/>
                <a:sym typeface="Impact"/>
              </a:rPr>
              <a:t>     </a:t>
            </a:r>
            <a:r>
              <a:rPr lang="en" sz="3600" b="1">
                <a:solidFill>
                  <a:srgbClr val="FF0000"/>
                </a:solidFill>
                <a:latin typeface="Impact"/>
                <a:ea typeface="Impact"/>
                <a:cs typeface="Impact"/>
                <a:sym typeface="Impact"/>
              </a:rPr>
              <a:t>समानता क्या है</a:t>
            </a:r>
            <a:endParaRPr sz="3600" b="1">
              <a:solidFill>
                <a:srgbClr val="FF0000"/>
              </a:solidFill>
              <a:latin typeface="Impact"/>
              <a:ea typeface="Impact"/>
              <a:cs typeface="Impact"/>
              <a:sym typeface="Impact"/>
            </a:endParaRPr>
          </a:p>
        </p:txBody>
      </p:sp>
      <p:sp>
        <p:nvSpPr>
          <p:cNvPr id="69" name="Google Shape;69;p14"/>
          <p:cNvSpPr txBox="1"/>
          <p:nvPr/>
        </p:nvSpPr>
        <p:spPr>
          <a:xfrm>
            <a:off x="914400" y="105385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0" name="Google Shape;70;p14"/>
          <p:cNvSpPr txBox="1"/>
          <p:nvPr/>
        </p:nvSpPr>
        <p:spPr>
          <a:xfrm flipH="1">
            <a:off x="5925775" y="-4629862"/>
            <a:ext cx="2303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71" name="Google Shape;71;p14"/>
          <p:cNvSpPr txBox="1"/>
          <p:nvPr/>
        </p:nvSpPr>
        <p:spPr>
          <a:xfrm>
            <a:off x="914400" y="1265624"/>
            <a:ext cx="73152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600" b="1">
              <a:solidFill>
                <a:schemeClr val="lt1"/>
              </a:solidFill>
            </a:endParaRPr>
          </a:p>
        </p:txBody>
      </p:sp>
      <p:sp>
        <p:nvSpPr>
          <p:cNvPr id="72" name="Google Shape;72;p14"/>
          <p:cNvSpPr txBox="1"/>
          <p:nvPr/>
        </p:nvSpPr>
        <p:spPr>
          <a:xfrm>
            <a:off x="914400" y="1053816"/>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अत्यंत ही साधारण अर्थों में शक्ति का तात्पर्य ताकत अथवा बल से लगाया जाता है। शक्ति का तात्पर्य सत्ता अथवा प्रभाव से भी लगाया जाता है। राबर्ट डाहल तथा लासवेल ने शक्ति का प्रयोग प्रभाव के कार्यों से किया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मर्गेनथाऊ ने शक्ति का प्रयोग नियंत्रण के रूप में किया है। हाब्स ने शक्ति का को सामान्य प्रवृत्ति के रूप में अभिव्यक्त किया है तथा लिखा है कि," शक्ति मानव की अविच्छिन तथा अनवतर इच्छा है, जिसका अंत मृत्यु से संभव है।" </a:t>
            </a:r>
            <a:endParaRPr sz="2400" b="1">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5"/>
          <p:cNvSpPr/>
          <p:nvPr/>
        </p:nvSpPr>
        <p:spPr>
          <a:xfrm>
            <a:off x="344550" y="304200"/>
            <a:ext cx="8454900" cy="4535100"/>
          </a:xfrm>
          <a:prstGeom prst="roundRect">
            <a:avLst>
              <a:gd name="adj" fmla="val 75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496950" y="456600"/>
            <a:ext cx="8454900" cy="4535100"/>
          </a:xfrm>
          <a:prstGeom prst="roundRect">
            <a:avLst>
              <a:gd name="adj" fmla="val 75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p:nvPr/>
        </p:nvSpPr>
        <p:spPr>
          <a:xfrm>
            <a:off x="3044400" y="154787"/>
            <a:ext cx="3360000" cy="5673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a:solidFill>
                  <a:srgbClr val="FF0000"/>
                </a:solidFill>
              </a:rPr>
              <a:t>   </a:t>
            </a:r>
            <a:r>
              <a:rPr lang="en" sz="3000" b="1">
                <a:solidFill>
                  <a:srgbClr val="FF0000"/>
                </a:solidFill>
              </a:rPr>
              <a:t>शक्ति की परिभाषा</a:t>
            </a:r>
            <a:endParaRPr sz="3000" b="1">
              <a:solidFill>
                <a:srgbClr val="FF0000"/>
              </a:solidFill>
            </a:endParaRPr>
          </a:p>
        </p:txBody>
      </p:sp>
      <p:sp>
        <p:nvSpPr>
          <p:cNvPr id="81" name="Google Shape;81;p15"/>
          <p:cNvSpPr txBox="1"/>
          <p:nvPr/>
        </p:nvSpPr>
        <p:spPr>
          <a:xfrm>
            <a:off x="914400" y="1115605"/>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82" name="Google Shape;82;p15"/>
          <p:cNvSpPr txBox="1"/>
          <p:nvPr/>
        </p:nvSpPr>
        <p:spPr>
          <a:xfrm>
            <a:off x="1197300" y="960300"/>
            <a:ext cx="7054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83" name="Google Shape;83;p15"/>
          <p:cNvSpPr txBox="1"/>
          <p:nvPr/>
        </p:nvSpPr>
        <p:spPr>
          <a:xfrm>
            <a:off x="914400" y="960314"/>
            <a:ext cx="7315200" cy="55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   </a:t>
            </a:r>
            <a:endParaRPr sz="2400" b="1">
              <a:solidFill>
                <a:srgbClr val="FF0000"/>
              </a:solidFill>
            </a:endParaRPr>
          </a:p>
        </p:txBody>
      </p:sp>
      <p:sp>
        <p:nvSpPr>
          <p:cNvPr id="84" name="Google Shape;84;p15"/>
          <p:cNvSpPr txBox="1"/>
          <p:nvPr/>
        </p:nvSpPr>
        <p:spPr>
          <a:xfrm>
            <a:off x="914400" y="722075"/>
            <a:ext cx="7315200" cy="409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FF0000"/>
                </a:solidFill>
              </a:rPr>
              <a:t>राबर्ट बीरस्टीड के अनुसार,</a:t>
            </a:r>
            <a:r>
              <a:rPr lang="en" sz="1800" b="1">
                <a:solidFill>
                  <a:schemeClr val="lt1"/>
                </a:solidFill>
              </a:rPr>
              <a:t>" शक्ति बल की योग्यता है, न कि उसका वास्तविक प्रयोग।"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rgbClr val="FF0000"/>
                </a:solidFill>
              </a:rPr>
              <a:t>मैकाइवर के अनुसार</a:t>
            </a:r>
            <a:r>
              <a:rPr lang="en" sz="1800" b="1">
                <a:solidFill>
                  <a:schemeClr val="lt1"/>
                </a:solidFill>
              </a:rPr>
              <a:t>," शक्ति व्यक्तियों तथा व्यवहार को नियंत्रित करने, विनियमित करने तथा निर्देशित करने की योग्यता है।"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rgbClr val="FF0000"/>
                </a:solidFill>
              </a:rPr>
              <a:t>काप्लान के अनुसार,</a:t>
            </a:r>
            <a:r>
              <a:rPr lang="en" sz="1800" b="1">
                <a:solidFill>
                  <a:schemeClr val="lt1"/>
                </a:solidFill>
              </a:rPr>
              <a:t> " शक्ति संगठित क्रिया द्वारा किसी आयोजन को पूरा करने की एक योग्यता है।" </a:t>
            </a:r>
            <a:endParaRPr sz="1800" b="1">
              <a:solidFill>
                <a:schemeClr val="lt1"/>
              </a:solidFill>
            </a:endParaRPr>
          </a:p>
          <a:p>
            <a:pPr marL="0" lvl="0" indent="0" algn="l" rtl="0">
              <a:spcBef>
                <a:spcPts val="0"/>
              </a:spcBef>
              <a:spcAft>
                <a:spcPts val="0"/>
              </a:spcAft>
              <a:buNone/>
            </a:pPr>
            <a:endParaRPr sz="1800" b="1">
              <a:solidFill>
                <a:srgbClr val="FF0000"/>
              </a:solidFill>
            </a:endParaRPr>
          </a:p>
          <a:p>
            <a:pPr marL="0" lvl="0" indent="0" algn="l" rtl="0">
              <a:spcBef>
                <a:spcPts val="0"/>
              </a:spcBef>
              <a:spcAft>
                <a:spcPts val="0"/>
              </a:spcAft>
              <a:buNone/>
            </a:pPr>
            <a:r>
              <a:rPr lang="en" sz="1800" b="1">
                <a:solidFill>
                  <a:srgbClr val="FF0000"/>
                </a:solidFill>
              </a:rPr>
              <a:t>माॅरगेन्थाऊ के अनुसार,</a:t>
            </a:r>
            <a:r>
              <a:rPr lang="en" sz="1800" b="1">
                <a:solidFill>
                  <a:schemeClr val="lt1"/>
                </a:solidFill>
              </a:rPr>
              <a:t> " राजनैतिक शक्ति से राजकीय सत्ता धारण करने वाले व्यक्तियों के पारस्परिक संबंध तथा जनता के साथ उनके संबंधों का बोध होता है।"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rgbClr val="FF0000"/>
                </a:solidFill>
              </a:rPr>
              <a:t>हाॅब्स के अनुसार,</a:t>
            </a:r>
            <a:r>
              <a:rPr lang="en" sz="1800" b="1">
                <a:solidFill>
                  <a:schemeClr val="lt1"/>
                </a:solidFill>
              </a:rPr>
              <a:t> " शक्ति भविष्य मे कुछ निश्चित लक्ष्यों को प्राप्त करने का एक वर्तमान साधन है।”</a:t>
            </a:r>
            <a:endParaRPr sz="18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6"/>
          <p:cNvSpPr/>
          <p:nvPr/>
        </p:nvSpPr>
        <p:spPr>
          <a:xfrm>
            <a:off x="405400" y="269850"/>
            <a:ext cx="8333400" cy="4603800"/>
          </a:xfrm>
          <a:prstGeom prst="roundRect">
            <a:avLst>
              <a:gd name="adj" fmla="val 651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6"/>
          <p:cNvSpPr/>
          <p:nvPr/>
        </p:nvSpPr>
        <p:spPr>
          <a:xfrm>
            <a:off x="557800" y="422250"/>
            <a:ext cx="8333400" cy="4603800"/>
          </a:xfrm>
          <a:prstGeom prst="roundRect">
            <a:avLst>
              <a:gd name="adj" fmla="val 651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6"/>
          <p:cNvSpPr/>
          <p:nvPr/>
        </p:nvSpPr>
        <p:spPr>
          <a:xfrm>
            <a:off x="2543050" y="134103"/>
            <a:ext cx="4362900" cy="5886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शक्ति की विशेषताएं </a:t>
            </a:r>
            <a:endParaRPr sz="3600" b="1">
              <a:solidFill>
                <a:srgbClr val="FF0000"/>
              </a:solidFill>
            </a:endParaRPr>
          </a:p>
        </p:txBody>
      </p:sp>
      <p:sp>
        <p:nvSpPr>
          <p:cNvPr id="93" name="Google Shape;93;p16"/>
          <p:cNvSpPr txBox="1"/>
          <p:nvPr/>
        </p:nvSpPr>
        <p:spPr>
          <a:xfrm>
            <a:off x="1454275" y="989775"/>
            <a:ext cx="6775200" cy="46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b="1">
              <a:solidFill>
                <a:schemeClr val="lt1"/>
              </a:solidFill>
            </a:endParaRPr>
          </a:p>
        </p:txBody>
      </p:sp>
      <p:sp>
        <p:nvSpPr>
          <p:cNvPr id="94" name="Google Shape;94;p16"/>
          <p:cNvSpPr txBox="1"/>
          <p:nvPr/>
        </p:nvSpPr>
        <p:spPr>
          <a:xfrm>
            <a:off x="914400" y="989781"/>
            <a:ext cx="7315200" cy="374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1.</a:t>
            </a:r>
            <a:r>
              <a:rPr lang="en" sz="1800">
                <a:solidFill>
                  <a:schemeClr val="lt1"/>
                </a:solidFill>
              </a:rPr>
              <a:t> शक्ति संबंध सूचक अवधारणा है। इसमे शासक और शासितों के बीच संबंध पाया जाता है। </a:t>
            </a:r>
            <a:endParaRPr sz="1800">
              <a:solidFill>
                <a:schemeClr val="lt1"/>
              </a:solidFill>
            </a:endParaRPr>
          </a:p>
          <a:p>
            <a:pPr marL="0" lvl="0" indent="0" algn="l" rtl="0">
              <a:spcBef>
                <a:spcPts val="0"/>
              </a:spcBef>
              <a:spcAft>
                <a:spcPts val="0"/>
              </a:spcAft>
              <a:buNone/>
            </a:pPr>
            <a:r>
              <a:rPr lang="en" sz="1800">
                <a:solidFill>
                  <a:schemeClr val="lt1"/>
                </a:solidFill>
              </a:rPr>
              <a:t>2. शक्ति द्विपक्षीय अवधारणा है। अर्थात जब शासित होंगे तभी शासक भी होंगे।</a:t>
            </a:r>
            <a:endParaRPr sz="1800">
              <a:solidFill>
                <a:schemeClr val="lt1"/>
              </a:solidFill>
            </a:endParaRPr>
          </a:p>
          <a:p>
            <a:pPr marL="0" lvl="0" indent="0" algn="l" rtl="0">
              <a:spcBef>
                <a:spcPts val="0"/>
              </a:spcBef>
              <a:spcAft>
                <a:spcPts val="0"/>
              </a:spcAft>
              <a:buNone/>
            </a:pPr>
            <a:endParaRPr sz="1800">
              <a:solidFill>
                <a:schemeClr val="lt1"/>
              </a:solidFill>
            </a:endParaRPr>
          </a:p>
          <a:p>
            <a:pPr marL="0" lvl="0" indent="0" algn="l" rtl="0">
              <a:spcBef>
                <a:spcPts val="0"/>
              </a:spcBef>
              <a:spcAft>
                <a:spcPts val="0"/>
              </a:spcAft>
              <a:buNone/>
            </a:pPr>
            <a:r>
              <a:rPr lang="en" sz="1800">
                <a:solidFill>
                  <a:schemeClr val="lt1"/>
                </a:solidFill>
              </a:rPr>
              <a:t>3. व्यक्तिगत स्थिति व प्रतिष्ठा शक्ति को प्रभावित करती है। अर्थात शक्ति परिस्थतिजन्य होती है। </a:t>
            </a:r>
            <a:endParaRPr sz="1800">
              <a:solidFill>
                <a:schemeClr val="lt1"/>
              </a:solidFill>
            </a:endParaRPr>
          </a:p>
          <a:p>
            <a:pPr marL="0" lvl="0" indent="0" algn="l" rtl="0">
              <a:spcBef>
                <a:spcPts val="0"/>
              </a:spcBef>
              <a:spcAft>
                <a:spcPts val="0"/>
              </a:spcAft>
              <a:buNone/>
            </a:pPr>
            <a:endParaRPr sz="1800">
              <a:solidFill>
                <a:schemeClr val="lt1"/>
              </a:solidFill>
            </a:endParaRPr>
          </a:p>
          <a:p>
            <a:pPr marL="0" lvl="0" indent="0" algn="l" rtl="0">
              <a:spcBef>
                <a:spcPts val="0"/>
              </a:spcBef>
              <a:spcAft>
                <a:spcPts val="0"/>
              </a:spcAft>
              <a:buNone/>
            </a:pPr>
            <a:r>
              <a:rPr lang="en" sz="1800">
                <a:solidFill>
                  <a:schemeClr val="lt1"/>
                </a:solidFill>
              </a:rPr>
              <a:t>4. शक्ति मे पुरस्कार और दंड देने की शक्ति पाई जाती है। अर्थात जो व्यक्ति शक्तिधारी होते है</a:t>
            </a:r>
            <a:endParaRPr sz="1800">
              <a:solidFill>
                <a:schemeClr val="lt1"/>
              </a:solidFill>
            </a:endParaRPr>
          </a:p>
          <a:p>
            <a:pPr marL="0" lvl="0" indent="0" algn="l" rtl="0">
              <a:spcBef>
                <a:spcPts val="0"/>
              </a:spcBef>
              <a:spcAft>
                <a:spcPts val="0"/>
              </a:spcAft>
              <a:buNone/>
            </a:pPr>
            <a:endParaRPr sz="1800">
              <a:solidFill>
                <a:schemeClr val="lt1"/>
              </a:solidFill>
            </a:endParaRPr>
          </a:p>
          <a:p>
            <a:pPr marL="0" lvl="0" indent="0" algn="l" rtl="0">
              <a:spcBef>
                <a:spcPts val="0"/>
              </a:spcBef>
              <a:spcAft>
                <a:spcPts val="0"/>
              </a:spcAft>
              <a:buNone/>
            </a:pPr>
            <a:r>
              <a:rPr lang="en" sz="1800">
                <a:solidFill>
                  <a:schemeClr val="lt1"/>
                </a:solidFill>
              </a:rPr>
              <a:t>5. अनेक शक्तिधारी पर्दें के पीछे रहकर शक्ति का प्रयोग करते है। पूँजीपति और बड़े-बड़े धार्मिक नेता राजनीति से दूर रहते हुए भी राजनीति मे महत्वपूर्ण भूमिका निभाते है।</a:t>
            </a:r>
            <a:endParaRPr sz="1800">
              <a:solidFill>
                <a:schemeClr val="lt1"/>
              </a:solidFill>
            </a:endParaRPr>
          </a:p>
          <a:p>
            <a:pPr marL="0" lvl="0" indent="0" algn="l" rtl="0">
              <a:spcBef>
                <a:spcPts val="0"/>
              </a:spcBef>
              <a:spcAft>
                <a:spcPts val="0"/>
              </a:spcAft>
              <a:buNone/>
            </a:pPr>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7"/>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7"/>
          <p:cNvSpPr/>
          <p:nvPr/>
        </p:nvSpPr>
        <p:spPr>
          <a:xfrm>
            <a:off x="271500" y="297900"/>
            <a:ext cx="8601000" cy="4547700"/>
          </a:xfrm>
          <a:prstGeom prst="roundRect">
            <a:avLst>
              <a:gd name="adj" fmla="val 7971"/>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7"/>
          <p:cNvSpPr/>
          <p:nvPr/>
        </p:nvSpPr>
        <p:spPr>
          <a:xfrm>
            <a:off x="423900" y="450300"/>
            <a:ext cx="8601000" cy="4547700"/>
          </a:xfrm>
          <a:prstGeom prst="roundRect">
            <a:avLst>
              <a:gd name="adj" fmla="val 7971"/>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7"/>
          <p:cNvSpPr txBox="1"/>
          <p:nvPr/>
        </p:nvSpPr>
        <p:spPr>
          <a:xfrm>
            <a:off x="914400" y="607608"/>
            <a:ext cx="7315200" cy="46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b="1">
              <a:solidFill>
                <a:schemeClr val="lt1"/>
              </a:solidFill>
            </a:endParaRPr>
          </a:p>
        </p:txBody>
      </p:sp>
      <p:sp>
        <p:nvSpPr>
          <p:cNvPr id="103" name="Google Shape;103;p17"/>
          <p:cNvSpPr/>
          <p:nvPr/>
        </p:nvSpPr>
        <p:spPr>
          <a:xfrm>
            <a:off x="2946450" y="119530"/>
            <a:ext cx="3555900" cy="6465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a:t>
            </a:r>
            <a:r>
              <a:rPr lang="en" sz="3600" b="1">
                <a:solidFill>
                  <a:srgbClr val="FF0000"/>
                </a:solidFill>
              </a:rPr>
              <a:t>शक्ति के प्रकार</a:t>
            </a:r>
            <a:endParaRPr sz="3600" b="1">
              <a:solidFill>
                <a:srgbClr val="FF0000"/>
              </a:solidFill>
            </a:endParaRPr>
          </a:p>
        </p:txBody>
      </p:sp>
      <p:sp>
        <p:nvSpPr>
          <p:cNvPr id="104" name="Google Shape;104;p17"/>
          <p:cNvSpPr txBox="1"/>
          <p:nvPr/>
        </p:nvSpPr>
        <p:spPr>
          <a:xfrm>
            <a:off x="914400" y="1071405"/>
            <a:ext cx="7315200" cy="55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b="1">
              <a:solidFill>
                <a:schemeClr val="lt1"/>
              </a:solidFill>
            </a:endParaRPr>
          </a:p>
        </p:txBody>
      </p:sp>
      <p:sp>
        <p:nvSpPr>
          <p:cNvPr id="105" name="Google Shape;105;p17"/>
          <p:cNvSpPr txBox="1"/>
          <p:nvPr/>
        </p:nvSpPr>
        <p:spPr>
          <a:xfrm>
            <a:off x="914400" y="877982"/>
            <a:ext cx="7315200" cy="420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1. शारिरिक शक्ति</a:t>
            </a:r>
            <a:r>
              <a:rPr lang="en" sz="2400" b="1">
                <a:solidFill>
                  <a:schemeClr val="lt1"/>
                </a:solidFill>
              </a:rPr>
              <a:t>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यहां शारीरिक शक्ति का दो संदर्भों में प्रयोग किया जाता है। जब व्यक्ति के संदर्भ में शारीरिक शक्ति का प्रयोग किया जाता है तो इसका तात्पर्य शारीरिक बल से होता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2. मनोवैज्ञानिक शक्ति</a:t>
            </a:r>
            <a:r>
              <a:rPr lang="en" sz="2400" b="1">
                <a:solidFill>
                  <a:schemeClr val="lt1"/>
                </a:solidFill>
              </a:rPr>
              <a:t>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चार्ल्स शिल्चर ने लिखा है," मनोवैज्ञानिक शक्ति एसी प्रतीकात्मक सुचकों से मिलकर बनती है जो व्यक्तियों के मस्तिष्क और भावनाओं को प्रभावित करती है। </a:t>
            </a:r>
            <a:endParaRPr sz="24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8"/>
          <p:cNvSpPr/>
          <p:nvPr/>
        </p:nvSpPr>
        <p:spPr>
          <a:xfrm>
            <a:off x="-9"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
          <p:cNvSpPr/>
          <p:nvPr/>
        </p:nvSpPr>
        <p:spPr>
          <a:xfrm>
            <a:off x="214800" y="275850"/>
            <a:ext cx="8714400" cy="4591800"/>
          </a:xfrm>
          <a:prstGeom prst="roundRect">
            <a:avLst>
              <a:gd name="adj" fmla="val 7238"/>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8"/>
          <p:cNvSpPr/>
          <p:nvPr/>
        </p:nvSpPr>
        <p:spPr>
          <a:xfrm>
            <a:off x="367200" y="428250"/>
            <a:ext cx="8714400" cy="4591800"/>
          </a:xfrm>
          <a:prstGeom prst="roundRect">
            <a:avLst>
              <a:gd name="adj" fmla="val 7238"/>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8"/>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14" name="Google Shape;114;p18"/>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15" name="Google Shape;115;p18"/>
          <p:cNvSpPr txBox="1"/>
          <p:nvPr/>
        </p:nvSpPr>
        <p:spPr>
          <a:xfrm>
            <a:off x="914400" y="836706"/>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3. आर्थिक शक्ति</a:t>
            </a:r>
            <a:r>
              <a:rPr lang="en" sz="2400" b="1">
                <a:solidFill>
                  <a:schemeClr val="lt1"/>
                </a:solidFill>
              </a:rPr>
              <a:t>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शक्ति का व्यवहारिक स्वरूप आर्थिक है। आर्थिक साधनों के द्वारा शक्ति अपने आप प्रभावित होने लगती है।</a:t>
            </a:r>
            <a:endParaRPr sz="2400" b="1">
              <a:solidFill>
                <a:schemeClr val="lt1"/>
              </a:solidFill>
            </a:endParaRPr>
          </a:p>
          <a:p>
            <a:pPr marL="0" lvl="0" indent="0" algn="l" rtl="0">
              <a:spcBef>
                <a:spcPts val="0"/>
              </a:spcBef>
              <a:spcAft>
                <a:spcPts val="0"/>
              </a:spcAft>
              <a:buNone/>
            </a:pPr>
            <a:r>
              <a:rPr lang="en" sz="2400" b="1">
                <a:solidFill>
                  <a:schemeClr val="lt1"/>
                </a:solidFill>
              </a:rPr>
              <a:t>                        </a:t>
            </a:r>
            <a:r>
              <a:rPr lang="en" sz="2400" b="1">
                <a:solidFill>
                  <a:srgbClr val="FF0000"/>
                </a:solidFill>
              </a:rPr>
              <a:t>शक्ति के अन्य प्रकार</a:t>
            </a:r>
            <a:endParaRPr sz="2400" b="1">
              <a:solidFill>
                <a:srgbClr val="FF0000"/>
              </a:solidFill>
            </a:endParaRPr>
          </a:p>
          <a:p>
            <a:pPr marL="0" lvl="0" indent="0" algn="l" rtl="0">
              <a:spcBef>
                <a:spcPts val="0"/>
              </a:spcBef>
              <a:spcAft>
                <a:spcPts val="0"/>
              </a:spcAft>
              <a:buNone/>
            </a:pPr>
            <a:r>
              <a:rPr lang="en" sz="2400" b="1">
                <a:solidFill>
                  <a:schemeClr val="lt1"/>
                </a:solidFill>
              </a:rPr>
              <a:t>हिन्दू धर्म ग्रंथों के अनुसार शक्ति के प्रकार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(अ) पाश्विक शक्ति</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(ब) दैवी शक्ति।</a:t>
            </a:r>
            <a:endParaRPr sz="24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9"/>
          <p:cNvSpPr/>
          <p:nvPr/>
        </p:nvSpPr>
        <p:spPr>
          <a:xfrm>
            <a:off x="125"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9"/>
          <p:cNvSpPr/>
          <p:nvPr/>
        </p:nvSpPr>
        <p:spPr>
          <a:xfrm>
            <a:off x="291825" y="267500"/>
            <a:ext cx="8592900" cy="4491000"/>
          </a:xfrm>
          <a:prstGeom prst="roundRect">
            <a:avLst>
              <a:gd name="adj" fmla="val 5957"/>
            </a:avLst>
          </a:prstGeom>
          <a:solidFill>
            <a:srgbClr val="0000FF"/>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9"/>
          <p:cNvSpPr/>
          <p:nvPr/>
        </p:nvSpPr>
        <p:spPr>
          <a:xfrm>
            <a:off x="444225" y="419900"/>
            <a:ext cx="8592900" cy="4491000"/>
          </a:xfrm>
          <a:prstGeom prst="roundRect">
            <a:avLst>
              <a:gd name="adj" fmla="val 595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9"/>
          <p:cNvSpPr/>
          <p:nvPr/>
        </p:nvSpPr>
        <p:spPr>
          <a:xfrm>
            <a:off x="2367450" y="135610"/>
            <a:ext cx="4409100" cy="6465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a:t>
            </a:r>
            <a:r>
              <a:rPr lang="en" sz="3600" b="1">
                <a:solidFill>
                  <a:srgbClr val="FF0000"/>
                </a:solidFill>
              </a:rPr>
              <a:t>शक्ति की प्रकृति </a:t>
            </a:r>
            <a:endParaRPr sz="3600" b="1">
              <a:solidFill>
                <a:srgbClr val="FF0000"/>
              </a:solidFill>
            </a:endParaRPr>
          </a:p>
        </p:txBody>
      </p:sp>
      <p:sp>
        <p:nvSpPr>
          <p:cNvPr id="124" name="Google Shape;124;p19"/>
          <p:cNvSpPr txBox="1"/>
          <p:nvPr/>
        </p:nvSpPr>
        <p:spPr>
          <a:xfrm>
            <a:off x="914400" y="916400"/>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1. शक्ति सम्बन्धात्मक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शक्ति सम्बन्धात्मक होती है अर्थात् शक्ति विभिन्न समूहों अथवा लोगों के बीच पाये जाने वाले सम्बन्धों को बताती है। शक्ति के अस्तित्व के लिये एक से अधिक शक्ति इकाइयों की आवश्यकता होती है। </a:t>
            </a:r>
            <a:endParaRPr sz="2400" b="1">
              <a:solidFill>
                <a:schemeClr val="lt1"/>
              </a:solidFill>
            </a:endParaRPr>
          </a:p>
          <a:p>
            <a:pPr marL="0" lvl="0" indent="0" algn="l" rtl="0">
              <a:spcBef>
                <a:spcPts val="0"/>
              </a:spcBef>
              <a:spcAft>
                <a:spcPts val="0"/>
              </a:spcAft>
              <a:buNone/>
            </a:pPr>
            <a:r>
              <a:rPr lang="en" sz="2400" b="1">
                <a:solidFill>
                  <a:schemeClr val="lt1"/>
                </a:solidFill>
              </a:rPr>
              <a:t>2. शक्ति के कई रूप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शक्ति राजनीतिक, सैनिक, आर्थिक , धार्मिक, विचार, जनमत आदि भी शक्ति के रूप में देखी जा सकती है।</a:t>
            </a:r>
            <a:endParaRPr sz="2400" b="1">
              <a:solidFill>
                <a:schemeClr val="lt1"/>
              </a:solidFill>
            </a:endParaRPr>
          </a:p>
        </p:txBody>
      </p:sp>
      <p:sp>
        <p:nvSpPr>
          <p:cNvPr id="125" name="Google Shape;125;p19"/>
          <p:cNvSpPr txBox="1"/>
          <p:nvPr/>
        </p:nvSpPr>
        <p:spPr>
          <a:xfrm>
            <a:off x="914400" y="2153123"/>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0"/>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0"/>
          <p:cNvSpPr/>
          <p:nvPr/>
        </p:nvSpPr>
        <p:spPr>
          <a:xfrm>
            <a:off x="170225" y="331200"/>
            <a:ext cx="8754900" cy="4481100"/>
          </a:xfrm>
          <a:prstGeom prst="roundRect">
            <a:avLst>
              <a:gd name="adj" fmla="val 7776"/>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0"/>
          <p:cNvSpPr/>
          <p:nvPr/>
        </p:nvSpPr>
        <p:spPr>
          <a:xfrm>
            <a:off x="322625" y="483600"/>
            <a:ext cx="8754900" cy="4481100"/>
          </a:xfrm>
          <a:prstGeom prst="roundRect">
            <a:avLst>
              <a:gd name="adj" fmla="val 7776"/>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0"/>
          <p:cNvSpPr txBox="1"/>
          <p:nvPr/>
        </p:nvSpPr>
        <p:spPr>
          <a:xfrm>
            <a:off x="914400" y="1205255"/>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34" name="Google Shape;134;p20"/>
          <p:cNvSpPr txBox="1"/>
          <p:nvPr/>
        </p:nvSpPr>
        <p:spPr>
          <a:xfrm>
            <a:off x="914400" y="846681"/>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3. शक्ति वास्तिक और सम्भावित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शक्ति वास्तविक तथा सम्भावित शक्ति के रूप में देखी जा सकती है। शक्ति धारण स्वयं शक्ति का प्रयोग करता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4. शक्ति औचित्यपूर्ण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शक्ति औचित्यपूर्ण होती है। इसके अभाव में इसे बल कहा जाता है बल दमनात्मक तथा अत्याचारपूर्ण भी हो सकता है। श</a:t>
            </a:r>
            <a:endParaRPr sz="2400" b="1">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1"/>
          <p:cNvSpPr/>
          <p:nvPr/>
        </p:nvSpPr>
        <p:spPr>
          <a:xfrm>
            <a:off x="0" y="5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1"/>
          <p:cNvSpPr/>
          <p:nvPr/>
        </p:nvSpPr>
        <p:spPr>
          <a:xfrm>
            <a:off x="288875" y="398425"/>
            <a:ext cx="8586300" cy="44724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1"/>
          <p:cNvSpPr/>
          <p:nvPr/>
        </p:nvSpPr>
        <p:spPr>
          <a:xfrm>
            <a:off x="401432" y="517954"/>
            <a:ext cx="8586300" cy="44724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1"/>
          <p:cNvSpPr/>
          <p:nvPr/>
        </p:nvSpPr>
        <p:spPr>
          <a:xfrm>
            <a:off x="2505146" y="234897"/>
            <a:ext cx="4133700" cy="6873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शक्ति के स्त्रोत</a:t>
            </a:r>
            <a:r>
              <a:rPr lang="en"/>
              <a:t> </a:t>
            </a:r>
            <a:endParaRPr/>
          </a:p>
        </p:txBody>
      </p:sp>
      <p:sp>
        <p:nvSpPr>
          <p:cNvPr id="143" name="Google Shape;143;p21"/>
          <p:cNvSpPr txBox="1"/>
          <p:nvPr/>
        </p:nvSpPr>
        <p:spPr>
          <a:xfrm>
            <a:off x="914400" y="1145505"/>
            <a:ext cx="7315200" cy="368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शक्ति के निम्नलिखित स्त्रोत हैं--</a:t>
            </a:r>
            <a:endParaRPr sz="2400" b="1">
              <a:solidFill>
                <a:srgbClr val="FF0000"/>
              </a:solidFill>
            </a:endParaRPr>
          </a:p>
          <a:p>
            <a:pPr marL="0" lvl="0" indent="0" algn="l" rtl="0">
              <a:spcBef>
                <a:spcPts val="0"/>
              </a:spcBef>
              <a:spcAft>
                <a:spcPts val="0"/>
              </a:spcAft>
              <a:buNone/>
            </a:pPr>
            <a:r>
              <a:rPr lang="en" sz="2400" b="1">
                <a:solidFill>
                  <a:schemeClr val="lt1"/>
                </a:solidFill>
              </a:rPr>
              <a:t>1. ज्ञान</a:t>
            </a:r>
            <a:endParaRPr sz="2400" b="1">
              <a:solidFill>
                <a:schemeClr val="lt1"/>
              </a:solidFill>
            </a:endParaRPr>
          </a:p>
          <a:p>
            <a:pPr marL="0" lvl="0" indent="0" algn="l" rtl="0">
              <a:spcBef>
                <a:spcPts val="0"/>
              </a:spcBef>
              <a:spcAft>
                <a:spcPts val="0"/>
              </a:spcAft>
              <a:buNone/>
            </a:pPr>
            <a:r>
              <a:rPr lang="en" sz="2400" b="1">
                <a:solidFill>
                  <a:schemeClr val="lt1"/>
                </a:solidFill>
              </a:rPr>
              <a:t>2. संगठन</a:t>
            </a:r>
            <a:endParaRPr sz="2400" b="1">
              <a:solidFill>
                <a:schemeClr val="lt1"/>
              </a:solidFill>
            </a:endParaRPr>
          </a:p>
          <a:p>
            <a:pPr marL="0" lvl="0" indent="0" algn="l" rtl="0">
              <a:spcBef>
                <a:spcPts val="0"/>
              </a:spcBef>
              <a:spcAft>
                <a:spcPts val="0"/>
              </a:spcAft>
              <a:buNone/>
            </a:pPr>
            <a:r>
              <a:rPr lang="en" sz="2400" b="1">
                <a:solidFill>
                  <a:schemeClr val="lt1"/>
                </a:solidFill>
              </a:rPr>
              <a:t>3. सत्ता</a:t>
            </a:r>
            <a:endParaRPr sz="2400" b="1">
              <a:solidFill>
                <a:schemeClr val="lt1"/>
              </a:solidFill>
            </a:endParaRPr>
          </a:p>
          <a:p>
            <a:pPr marL="0" lvl="0" indent="0" algn="l" rtl="0">
              <a:spcBef>
                <a:spcPts val="0"/>
              </a:spcBef>
              <a:spcAft>
                <a:spcPts val="0"/>
              </a:spcAft>
              <a:buNone/>
            </a:pPr>
            <a:r>
              <a:rPr lang="en" sz="2400" b="1">
                <a:solidFill>
                  <a:schemeClr val="lt1"/>
                </a:solidFill>
              </a:rPr>
              <a:t>4. बल प्रयोग </a:t>
            </a:r>
            <a:endParaRPr sz="2400" b="1">
              <a:solidFill>
                <a:schemeClr val="lt1"/>
              </a:solidFill>
            </a:endParaRPr>
          </a:p>
          <a:p>
            <a:pPr marL="0" lvl="0" indent="0" algn="l" rtl="0">
              <a:spcBef>
                <a:spcPts val="0"/>
              </a:spcBef>
              <a:spcAft>
                <a:spcPts val="0"/>
              </a:spcAft>
              <a:buNone/>
            </a:pPr>
            <a:r>
              <a:rPr lang="en" sz="2400" b="1">
                <a:solidFill>
                  <a:schemeClr val="lt1"/>
                </a:solidFill>
              </a:rPr>
              <a:t>5. आर्थिक साधन</a:t>
            </a:r>
            <a:endParaRPr sz="2400" b="1">
              <a:solidFill>
                <a:schemeClr val="lt1"/>
              </a:solidFill>
            </a:endParaRPr>
          </a:p>
          <a:p>
            <a:pPr marL="0" lvl="0" indent="0" algn="l" rtl="0">
              <a:spcBef>
                <a:spcPts val="0"/>
              </a:spcBef>
              <a:spcAft>
                <a:spcPts val="0"/>
              </a:spcAft>
              <a:buNone/>
            </a:pPr>
            <a:r>
              <a:rPr lang="en" sz="2400" b="1">
                <a:solidFill>
                  <a:schemeClr val="lt1"/>
                </a:solidFill>
              </a:rPr>
              <a:t>6. शस्त्रास्त्रों पर नियन्त्रण</a:t>
            </a:r>
            <a:endParaRPr sz="2400" b="1">
              <a:solidFill>
                <a:schemeClr val="lt1"/>
              </a:solidFill>
            </a:endParaRPr>
          </a:p>
          <a:p>
            <a:pPr marL="0" lvl="0" indent="0" algn="l" rtl="0">
              <a:spcBef>
                <a:spcPts val="0"/>
              </a:spcBef>
              <a:spcAft>
                <a:spcPts val="0"/>
              </a:spcAft>
              <a:buNone/>
            </a:pPr>
            <a:r>
              <a:rPr lang="en" sz="2400" b="1">
                <a:solidFill>
                  <a:schemeClr val="lt1"/>
                </a:solidFill>
              </a:rPr>
              <a:t>7. प्रेम और प्रभाव</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9</Slides>
  <Notes>9</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2022-05-25T05:04:27Z</dcterms:modified>
</cp:coreProperties>
</file>