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2d053008aa529d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2d053008aa529d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6b59482314c63b2f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6b59482314c63b2f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ebf4602f8de514f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ebf4602f8de514f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4ebf4602f8de514f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4ebf4602f8de514f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4ebf4602f8de514f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4ebf4602f8de514f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6b59482314c63b2f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6b59482314c63b2f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4ebf4602f8de514f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4ebf4602f8de514f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0868eb487f80e26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0868eb487f80e26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4850" y="641470"/>
            <a:ext cx="5574300" cy="866700"/>
          </a:xfrm>
          <a:prstGeom prst="roundRect">
            <a:avLst>
              <a:gd name="adj" fmla="val 1666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7250" y="793870"/>
            <a:ext cx="5574300" cy="8667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 विज्ञान</a:t>
            </a:r>
            <a:endParaRPr sz="4800" b="1">
              <a:solidFill>
                <a:schemeClr val="lt1"/>
              </a:solidFill>
            </a:endParaRPr>
          </a:p>
        </p:txBody>
      </p:sp>
      <p:sp>
        <p:nvSpPr>
          <p:cNvPr id="56" name="Google Shape;56;p13"/>
          <p:cNvSpPr/>
          <p:nvPr/>
        </p:nvSpPr>
        <p:spPr>
          <a:xfrm>
            <a:off x="1784850" y="1919075"/>
            <a:ext cx="5574300" cy="972900"/>
          </a:xfrm>
          <a:prstGeom prst="roundRect">
            <a:avLst>
              <a:gd name="adj" fmla="val 16933"/>
            </a:avLst>
          </a:prstGeom>
          <a:solidFill>
            <a:schemeClr val="accent4"/>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7250" y="2074675"/>
            <a:ext cx="5574300" cy="866700"/>
          </a:xfrm>
          <a:prstGeom prst="roundRect">
            <a:avLst>
              <a:gd name="adj" fmla="val 16933"/>
            </a:avLst>
          </a:prstGeom>
          <a:solidFill>
            <a:schemeClr val="accent4"/>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4850" y="3150475"/>
            <a:ext cx="5574300" cy="868500"/>
          </a:xfrm>
          <a:prstGeom prst="roundRect">
            <a:avLst>
              <a:gd name="adj" fmla="val 30367"/>
            </a:avLst>
          </a:prstGeom>
          <a:solidFill>
            <a:schemeClr val="dk1"/>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7250" y="3355477"/>
            <a:ext cx="5574300" cy="866700"/>
          </a:xfrm>
          <a:prstGeom prst="roundRect">
            <a:avLst>
              <a:gd name="adj" fmla="val 30367"/>
            </a:avLst>
          </a:prstGeom>
          <a:solidFill>
            <a:schemeClr val="dk1"/>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राष्ट्रवाद</a:t>
            </a:r>
            <a:endParaRPr sz="48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206725" y="316150"/>
            <a:ext cx="8632200" cy="4531500"/>
          </a:xfrm>
          <a:prstGeom prst="roundRect">
            <a:avLst>
              <a:gd name="adj" fmla="val 545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359125" y="468550"/>
            <a:ext cx="8632200" cy="4531500"/>
          </a:xfrm>
          <a:prstGeom prst="roundRect">
            <a:avLst>
              <a:gd name="adj" fmla="val 545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1772276" y="183481"/>
            <a:ext cx="5501100" cy="6633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rgbClr val="FF0000"/>
                </a:solidFill>
              </a:rPr>
              <a:t>   राष्ट्रवाद का अर्थ</a:t>
            </a:r>
            <a:endParaRPr sz="4800" b="1">
              <a:solidFill>
                <a:srgbClr val="FF0000"/>
              </a:solidFill>
            </a:endParaRPr>
          </a:p>
        </p:txBody>
      </p:sp>
      <p:sp>
        <p:nvSpPr>
          <p:cNvPr id="68" name="Google Shape;68;p14"/>
          <p:cNvSpPr txBox="1"/>
          <p:nvPr/>
        </p:nvSpPr>
        <p:spPr>
          <a:xfrm>
            <a:off x="1353775" y="980850"/>
            <a:ext cx="6826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69" name="Google Shape;69;p14"/>
          <p:cNvSpPr txBox="1"/>
          <p:nvPr/>
        </p:nvSpPr>
        <p:spPr>
          <a:xfrm>
            <a:off x="914400" y="1115606"/>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राष्ट्रवाद का अर्थ है कि राष्ट्र के प्रति निष्ठा, उसकी प्रगति और उसके प्रति सभी नियम आदर्शों को बनाए रखने का सिद्धान्त। राष्ट्रवाद (NATION) राष्ट्र का जन्म लेटिन भाषा शब्द नेशों से हुआ है, जो सामूहिक जन्म अथवा वंश के भाव को व्यक्त करता है, परंतु आधुनिक काल में इसका अर्थ राष्ट्रीयता (NATIONALITY) शब्द का समरूपी होने पर ‘राष्ट्र’ शब्द किसी राष्ट्रीयता की सामान्य राजनीतिक चेतना का घोतक है जो, ए. जिम्मर्न के अनुसार ‘किसी सुनिश्चित स्वदेश के साथ जुड़ी विचित्र तीव्रता, घनिष्ठता तथा सम्मान की भावना का संयुक्त रूप है। </a:t>
            </a:r>
            <a:endParaRPr sz="24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p:nvPr/>
        </p:nvSpPr>
        <p:spPr>
          <a:xfrm>
            <a:off x="125"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6"/>
          <p:cNvSpPr/>
          <p:nvPr/>
        </p:nvSpPr>
        <p:spPr>
          <a:xfrm>
            <a:off x="218875" y="320200"/>
            <a:ext cx="8600700" cy="4484700"/>
          </a:xfrm>
          <a:prstGeom prst="roundRect">
            <a:avLst>
              <a:gd name="adj" fmla="val 7412"/>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6"/>
          <p:cNvSpPr/>
          <p:nvPr/>
        </p:nvSpPr>
        <p:spPr>
          <a:xfrm>
            <a:off x="371275" y="472600"/>
            <a:ext cx="8600700" cy="4484700"/>
          </a:xfrm>
          <a:prstGeom prst="roundRect">
            <a:avLst>
              <a:gd name="adj" fmla="val 7412"/>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6"/>
          <p:cNvSpPr/>
          <p:nvPr/>
        </p:nvSpPr>
        <p:spPr>
          <a:xfrm>
            <a:off x="1880075" y="180743"/>
            <a:ext cx="5384100" cy="74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राष्ट्रवाद की परिभाषा</a:t>
            </a:r>
            <a:endParaRPr sz="3600" b="1">
              <a:solidFill>
                <a:srgbClr val="FF0000"/>
              </a:solidFill>
            </a:endParaRPr>
          </a:p>
        </p:txBody>
      </p:sp>
      <p:sp>
        <p:nvSpPr>
          <p:cNvPr id="83" name="Google Shape;83;p16"/>
          <p:cNvSpPr txBox="1"/>
          <p:nvPr/>
        </p:nvSpPr>
        <p:spPr>
          <a:xfrm>
            <a:off x="914400" y="1139530"/>
            <a:ext cx="7315200" cy="36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स्वामी विवेकानन्द जी</a:t>
            </a:r>
            <a:r>
              <a:rPr lang="en" sz="2400" b="1">
                <a:solidFill>
                  <a:schemeClr val="lt1"/>
                </a:solidFill>
              </a:rPr>
              <a:t> ने भी राष्ट्रवाद सम्बन्धी अवधारणा ही है इन्हीं विचारों के कारण उन्हें एक राजनीतिक चिन्तक की भी संज्ञा दी जा सकती है। उनके राजनीतिक विचार, धार्मिक एवं सामाजिक विचारों के सहगामी है स्वामी विवेकानन्द राष्ट्रवाद का आध्यात्मिकरण करने के पक्षपाती थे।</a:t>
            </a:r>
            <a:endParaRPr sz="2400" b="1">
              <a:solidFill>
                <a:schemeClr val="lt1"/>
              </a:solidFill>
            </a:endParaRPr>
          </a:p>
          <a:p>
            <a:pPr marL="0" lvl="0" indent="0" algn="l" rtl="0">
              <a:spcBef>
                <a:spcPts val="0"/>
              </a:spcBef>
              <a:spcAft>
                <a:spcPts val="0"/>
              </a:spcAft>
              <a:buNone/>
            </a:pPr>
            <a:r>
              <a:rPr lang="en" sz="2400" b="1">
                <a:solidFill>
                  <a:srgbClr val="FF0000"/>
                </a:solidFill>
              </a:rPr>
              <a:t>बाल गंगाधर तिलक</a:t>
            </a:r>
            <a:r>
              <a:rPr lang="en" sz="2400" b="1">
                <a:solidFill>
                  <a:schemeClr val="lt1"/>
                </a:solidFill>
              </a:rPr>
              <a:t> संकीर्ण राष्ट्रवादी भावना का विरोध करते थे। उन्होंने वेदान्त की मानव एकता की धारणा को राष्ट्रवाद के माध्यम से प्राप्त कर विश्वबन्धुत्व की स्थापना की। वे अन्तर्राष्ट्रवाद को ही राष्ट्रवाद का उन्नत रूप मानते है।</a:t>
            </a:r>
            <a:endParaRPr sz="2400" b="1">
              <a:solidFill>
                <a:schemeClr val="lt1"/>
              </a:solidFill>
            </a:endParaRPr>
          </a:p>
          <a:p>
            <a:pPr marL="0" lvl="0" indent="0" algn="l" rtl="0">
              <a:spcBef>
                <a:spcPts val="0"/>
              </a:spcBef>
              <a:spcAft>
                <a:spcPts val="0"/>
              </a:spcAft>
              <a:buNone/>
            </a:pPr>
            <a:endParaRPr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p:nvPr/>
        </p:nvSpPr>
        <p:spPr>
          <a:xfrm>
            <a:off x="0" y="0"/>
            <a:ext cx="92253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7"/>
          <p:cNvSpPr/>
          <p:nvPr/>
        </p:nvSpPr>
        <p:spPr>
          <a:xfrm>
            <a:off x="267500" y="340475"/>
            <a:ext cx="8576700" cy="4563900"/>
          </a:xfrm>
          <a:prstGeom prst="roundRect">
            <a:avLst>
              <a:gd name="adj" fmla="val 3730"/>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7"/>
          <p:cNvSpPr/>
          <p:nvPr/>
        </p:nvSpPr>
        <p:spPr>
          <a:xfrm>
            <a:off x="419900" y="492875"/>
            <a:ext cx="8576700" cy="4563900"/>
          </a:xfrm>
          <a:prstGeom prst="roundRect">
            <a:avLst>
              <a:gd name="adj" fmla="val 3730"/>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7"/>
          <p:cNvSpPr txBox="1"/>
          <p:nvPr/>
        </p:nvSpPr>
        <p:spPr>
          <a:xfrm>
            <a:off x="914400" y="836706"/>
            <a:ext cx="7315200" cy="409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एनी बेसेंट ने भी फिक्टे, हेगेल और अरविन्द</a:t>
            </a:r>
            <a:r>
              <a:rPr lang="en" sz="3000" b="1">
                <a:solidFill>
                  <a:schemeClr val="lt1"/>
                </a:solidFill>
              </a:rPr>
              <a:t> की भांति राष्ट्रवाद के आध्यात्मिक पक्ष का प्रतिपादन किया। उनके अनुसार राष्ट्र एक आध्यात्मिक सत्ता है और ईश्वर की एक अद्भुत अभिव्यक्ति है। </a:t>
            </a:r>
            <a:endParaRPr sz="3000" b="1">
              <a:solidFill>
                <a:schemeClr val="lt1"/>
              </a:solidFill>
            </a:endParaRPr>
          </a:p>
          <a:p>
            <a:pPr marL="0" lvl="0" indent="0" algn="l" rtl="0">
              <a:spcBef>
                <a:spcPts val="0"/>
              </a:spcBef>
              <a:spcAft>
                <a:spcPts val="0"/>
              </a:spcAft>
              <a:buNone/>
            </a:pPr>
            <a:r>
              <a:rPr lang="en" sz="3000" b="1">
                <a:solidFill>
                  <a:srgbClr val="FF0000"/>
                </a:solidFill>
              </a:rPr>
              <a:t>रेनन के अनुसार</a:t>
            </a:r>
            <a:r>
              <a:rPr lang="en" sz="3000" b="1">
                <a:solidFill>
                  <a:schemeClr val="lt1"/>
                </a:solidFill>
              </a:rPr>
              <a:t> राष्ट्रवाद की विशेषत: आध्यात्मिक रूप में है। आध्यात्मिक राष्ट्रवाद के जनक मैजिनी है उनके अनुसार ‘भगवान से प्रदत्त राष्ट्र हमारे घर जैसा है।’</a:t>
            </a:r>
            <a:endParaRPr sz="3000" b="1">
              <a:solidFill>
                <a:schemeClr val="lt1"/>
              </a:solidFill>
            </a:endParaRPr>
          </a:p>
          <a:p>
            <a:pPr marL="0" lvl="0" indent="0" algn="l" rtl="0">
              <a:spcBef>
                <a:spcPts val="0"/>
              </a:spcBef>
              <a:spcAft>
                <a:spcPts val="0"/>
              </a:spcAft>
              <a:buNone/>
            </a:pPr>
            <a:endParaRPr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p:nvPr/>
        </p:nvSpPr>
        <p:spPr>
          <a:xfrm>
            <a:off x="100" y="0"/>
            <a:ext cx="9144000" cy="5230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8"/>
          <p:cNvSpPr/>
          <p:nvPr/>
        </p:nvSpPr>
        <p:spPr>
          <a:xfrm>
            <a:off x="226975" y="389100"/>
            <a:ext cx="8617200" cy="4563900"/>
          </a:xfrm>
          <a:prstGeom prst="roundRect">
            <a:avLst>
              <a:gd name="adj" fmla="val 506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8"/>
          <p:cNvSpPr/>
          <p:nvPr/>
        </p:nvSpPr>
        <p:spPr>
          <a:xfrm>
            <a:off x="379375" y="541500"/>
            <a:ext cx="8617200" cy="4563900"/>
          </a:xfrm>
          <a:prstGeom prst="roundRect">
            <a:avLst>
              <a:gd name="adj" fmla="val 820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p:nvPr/>
        </p:nvSpPr>
        <p:spPr>
          <a:xfrm rot="436">
            <a:off x="2206350" y="149144"/>
            <a:ext cx="4731300" cy="6771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rgbClr val="FF0000"/>
                </a:solidFill>
              </a:rPr>
              <a:t>    </a:t>
            </a:r>
            <a:r>
              <a:rPr lang="en" sz="3600" b="1">
                <a:solidFill>
                  <a:srgbClr val="FF0000"/>
                </a:solidFill>
              </a:rPr>
              <a:t>राष्ट्रवाद का इतिहास</a:t>
            </a:r>
            <a:endParaRPr sz="3600" b="1">
              <a:solidFill>
                <a:srgbClr val="FF0000"/>
              </a:solidFill>
            </a:endParaRPr>
          </a:p>
        </p:txBody>
      </p:sp>
      <p:sp>
        <p:nvSpPr>
          <p:cNvPr id="100" name="Google Shape;100;p18"/>
          <p:cNvSpPr txBox="1"/>
          <p:nvPr/>
        </p:nvSpPr>
        <p:spPr>
          <a:xfrm>
            <a:off x="914400" y="986131"/>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राष्ट्रवाद और आधुनिक राज्य के इतिहास के बीच एक संरचनागत संबंध है। 16वीं एवं 17वीं शताब्दी के आसपास यूरोप में आधुनिक राज्य का उदय हुआ, जिसने राष्ट्रवाद के रूप में सर्वाधिक महत्वपूर्ण भूमिका निभाई। इसके विपरीत मध्ययुगीन यूरोप में राजसत्ता किसी एक शासक या सरकार के पास बँटी हुई थी। राष्ट्रवाद के सिद्धान्त  को समझने के लिए उस घटनाक्रम को समझना आवश्यक है, जिसने आधुनिक राजसत्ता के जन्म के हालात बनें।</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19"/>
          <p:cNvPicPr preferRelativeResize="0"/>
          <p:nvPr/>
        </p:nvPicPr>
        <p:blipFill rotWithShape="1">
          <a:blip r:embed="rId3">
            <a:alphaModFix/>
          </a:blip>
          <a:srcRect b="13073"/>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0"/>
          <p:cNvSpPr/>
          <p:nvPr/>
        </p:nvSpPr>
        <p:spPr>
          <a:xfrm>
            <a:off x="291825" y="364775"/>
            <a:ext cx="8430600" cy="4446900"/>
          </a:xfrm>
          <a:prstGeom prst="roundRect">
            <a:avLst>
              <a:gd name="adj" fmla="val 583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0"/>
          <p:cNvSpPr/>
          <p:nvPr/>
        </p:nvSpPr>
        <p:spPr>
          <a:xfrm>
            <a:off x="444225" y="517175"/>
            <a:ext cx="8430600" cy="4446900"/>
          </a:xfrm>
          <a:prstGeom prst="roundRect">
            <a:avLst>
              <a:gd name="adj" fmla="val 5833"/>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0"/>
          <p:cNvSpPr/>
          <p:nvPr/>
        </p:nvSpPr>
        <p:spPr>
          <a:xfrm>
            <a:off x="1255425" y="139450"/>
            <a:ext cx="6503400" cy="7431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3000" b="1">
              <a:solidFill>
                <a:srgbClr val="FF0000"/>
              </a:solidFill>
            </a:endParaRPr>
          </a:p>
          <a:p>
            <a:pPr marL="0" lvl="0" indent="0" algn="l" rtl="0">
              <a:spcBef>
                <a:spcPts val="0"/>
              </a:spcBef>
              <a:spcAft>
                <a:spcPts val="0"/>
              </a:spcAft>
              <a:buNone/>
            </a:pPr>
            <a:r>
              <a:rPr lang="en" sz="3600" b="1">
                <a:solidFill>
                  <a:srgbClr val="FF0000"/>
                </a:solidFill>
              </a:rPr>
              <a:t>  </a:t>
            </a:r>
            <a:r>
              <a:rPr lang="en" sz="4800" b="1">
                <a:solidFill>
                  <a:srgbClr val="FF0000"/>
                </a:solidFill>
              </a:rPr>
              <a:t>राष्ट्रवाद के अनिवार्य तत्व</a:t>
            </a:r>
            <a:endParaRPr sz="4800" b="1">
              <a:solidFill>
                <a:srgbClr val="FF0000"/>
              </a:solidFill>
            </a:endParaRPr>
          </a:p>
          <a:p>
            <a:pPr marL="0" lvl="0" indent="0" algn="l" rtl="0">
              <a:spcBef>
                <a:spcPts val="0"/>
              </a:spcBef>
              <a:spcAft>
                <a:spcPts val="0"/>
              </a:spcAft>
              <a:buNone/>
            </a:pPr>
            <a:r>
              <a:rPr lang="en" sz="3000" b="1">
                <a:solidFill>
                  <a:srgbClr val="FF0000"/>
                </a:solidFill>
              </a:rPr>
              <a:t> </a:t>
            </a:r>
            <a:r>
              <a:rPr lang="en" sz="3600" b="1">
                <a:solidFill>
                  <a:srgbClr val="FF0000"/>
                </a:solidFill>
              </a:rPr>
              <a:t>      </a:t>
            </a:r>
            <a:endParaRPr sz="3600" b="1">
              <a:solidFill>
                <a:srgbClr val="FF0000"/>
              </a:solidFill>
            </a:endParaRPr>
          </a:p>
        </p:txBody>
      </p:sp>
      <p:sp>
        <p:nvSpPr>
          <p:cNvPr id="114" name="Google Shape;114;p20"/>
          <p:cNvSpPr txBox="1"/>
          <p:nvPr/>
        </p:nvSpPr>
        <p:spPr>
          <a:xfrm>
            <a:off x="914400" y="1185330"/>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सामान्य जाति का रक्त संबंध -</a:t>
            </a:r>
            <a:r>
              <a:rPr lang="en" sz="2400" b="1">
                <a:solidFill>
                  <a:schemeClr val="lt1"/>
                </a:solidFill>
              </a:rPr>
              <a:t> सामान्य जाति, नस्ल या रक्त संबंध के घटक से लोग सरलतापूर्वक आपस में बंध जाते हैं।</a:t>
            </a:r>
            <a:endParaRPr sz="2400" b="1">
              <a:solidFill>
                <a:schemeClr val="lt1"/>
              </a:solidFill>
            </a:endParaRPr>
          </a:p>
          <a:p>
            <a:pPr marL="0" lvl="0" indent="0" algn="l" rtl="0">
              <a:spcBef>
                <a:spcPts val="0"/>
              </a:spcBef>
              <a:spcAft>
                <a:spcPts val="0"/>
              </a:spcAft>
              <a:buNone/>
            </a:pPr>
            <a:r>
              <a:rPr lang="en" sz="2400" b="1">
                <a:solidFill>
                  <a:srgbClr val="FF0000"/>
                </a:solidFill>
              </a:rPr>
              <a:t>2. सामान्य धर्म -</a:t>
            </a:r>
            <a:r>
              <a:rPr lang="en" sz="2400" b="1">
                <a:solidFill>
                  <a:schemeClr val="lt1"/>
                </a:solidFill>
              </a:rPr>
              <a:t> समान धर्म ने भी लोगों को एकबद्ध करने में अहम भूमिका निभाई है। आज भी, मुख्य रूप में, विश्व के मुस्लिम राष्ट्रों में समान धर्म एक प्रबल शक्ति है।</a:t>
            </a:r>
            <a:endParaRPr sz="2400" b="1">
              <a:solidFill>
                <a:schemeClr val="lt1"/>
              </a:solidFill>
            </a:endParaRPr>
          </a:p>
          <a:p>
            <a:pPr marL="0" lvl="0" indent="0" algn="l" rtl="0">
              <a:spcBef>
                <a:spcPts val="0"/>
              </a:spcBef>
              <a:spcAft>
                <a:spcPts val="0"/>
              </a:spcAft>
              <a:buNone/>
            </a:pPr>
            <a:r>
              <a:rPr lang="en" sz="2400" b="1">
                <a:solidFill>
                  <a:srgbClr val="FF0000"/>
                </a:solidFill>
              </a:rPr>
              <a:t>3. सामान्य भाषा -</a:t>
            </a:r>
            <a:r>
              <a:rPr lang="en" sz="2400" b="1">
                <a:solidFill>
                  <a:schemeClr val="lt1"/>
                </a:solidFill>
              </a:rPr>
              <a:t> भाषा लोगों के बीच आपसी संपर्क का माध्यम है। किसी राष्ट्र के लोग अपने विचारों व संस्कृति को सांझे साहित्य, देशभक्ति के गानों के रूप में अभिव्यक्त करते हैं। </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1"/>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1"/>
          <p:cNvSpPr/>
          <p:nvPr/>
        </p:nvSpPr>
        <p:spPr>
          <a:xfrm>
            <a:off x="257050" y="388475"/>
            <a:ext cx="8608200" cy="4442400"/>
          </a:xfrm>
          <a:prstGeom prst="roundRect">
            <a:avLst>
              <a:gd name="adj" fmla="val 65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1"/>
          <p:cNvSpPr/>
          <p:nvPr/>
        </p:nvSpPr>
        <p:spPr>
          <a:xfrm>
            <a:off x="409450" y="540875"/>
            <a:ext cx="8608200" cy="4442400"/>
          </a:xfrm>
          <a:prstGeom prst="roundRect">
            <a:avLst>
              <a:gd name="adj" fmla="val 65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1"/>
          <p:cNvSpPr txBox="1"/>
          <p:nvPr/>
        </p:nvSpPr>
        <p:spPr>
          <a:xfrm>
            <a:off x="914400" y="816782"/>
            <a:ext cx="7315200" cy="325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FF0000"/>
                </a:solidFill>
              </a:rPr>
              <a:t>4. सामान्य इतिहास तथा संस्कृति -</a:t>
            </a:r>
            <a:r>
              <a:rPr lang="en" sz="1800" b="1">
                <a:solidFill>
                  <a:schemeClr val="lt1"/>
                </a:solidFill>
              </a:rPr>
              <a:t> समान मनोवैज्ञानिक चिन्तन शैली, साथ-साथ सोचने, काम करने, राष्ट्र पर आए कष्ट को एक साथ सहने एवं समृद्धि को एक साथ बांटने के तथ्य से भी प्रभावित होती है।</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5. समान राजनैतिक आकांक्षाएं - </a:t>
            </a:r>
            <a:r>
              <a:rPr lang="en" sz="1800" b="1">
                <a:solidFill>
                  <a:schemeClr val="lt1"/>
                </a:solidFill>
              </a:rPr>
              <a:t>जब किसी राष्ट्र के लोग विदेशी नियंत्रण में रहते हैं तो वे सब एकजुट, उसके विरूद्ध संघर्ष कर उससे मुक्ति चाहते हैं और एक स्वतंत्र राष्ट्र की स्थापना करते हैं।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6. भौगोलिक निकटता -</a:t>
            </a:r>
            <a:r>
              <a:rPr lang="en" sz="1800" b="1">
                <a:solidFill>
                  <a:schemeClr val="lt1"/>
                </a:solidFill>
              </a:rPr>
              <a:t> राष्ट्र कहलाने के लिए भौगोलिक निकटता होना आवश्यक है। एक राष्ट्र यदि एक दूसरे से दूर टुकड़ों में बंटा हो तो राष्ट्रीय एकता की प्रक्रिया में बाधा पड़ती है। 1971 में पाकिस्तान के विखंण्डन का यह भी एक कारण था। </a:t>
            </a:r>
            <a:endParaRPr sz="18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2022-05-27T07:42:26Z</dcterms:modified>
</cp:coreProperties>
</file>