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79d39754caf1707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79d39754caf1707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5993dfe9549e9377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5993dfe9549e9377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उपनिवेशवाद</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67" name="Google Shape;67;p14"/>
          <p:cNvSpPr/>
          <p:nvPr/>
        </p:nvSpPr>
        <p:spPr>
          <a:xfrm>
            <a:off x="1926750" y="117525"/>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उपनिवेशवाद का परिचय</a:t>
            </a:r>
            <a:endParaRPr sz="3600" b="1">
              <a:solidFill>
                <a:srgbClr val="FF0000"/>
              </a:solidFill>
            </a:endParaRPr>
          </a:p>
        </p:txBody>
      </p:sp>
      <p:sp>
        <p:nvSpPr>
          <p:cNvPr id="68" name="Google Shape;68;p14"/>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69" name="Google Shape;69;p14"/>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0" name="Google Shape;70;p14"/>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1" name="Google Shape;71;p14"/>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2" name="Google Shape;72;p14"/>
          <p:cNvSpPr txBox="1"/>
          <p:nvPr/>
        </p:nvSpPr>
        <p:spPr>
          <a:xfrm>
            <a:off x="914400" y="1053815"/>
            <a:ext cx="73152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द्वितीय विश्वयुद्ध के पश्चात् से उपनिवेशवाद का मुद्दा अत्यधिक विस्फोटक बन गया है । इस युद्ध ने सदियों पुरानी उपनिवेशवादी व्यवस्था की नीव को हिला कर रख दिया । 1945 में जापान का आत्मसमर्पण, वि-उपनिवेशीकरण की व्यवस्था का प्रारंभ था । इसके बाद विश्व की आधी से अधिक आबादी ने उपनिवेशवाद से छुटकारा पाने के लिए विदेशी शासन से स्वतंत्रता प्राप्त करने के लिए संघर्ष प्रारंभ कर दिए ।</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298825" y="398425"/>
            <a:ext cx="8516400" cy="4442400"/>
          </a:xfrm>
          <a:prstGeom prst="roundRect">
            <a:avLst>
              <a:gd name="adj" fmla="val 717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451225" y="550825"/>
            <a:ext cx="8516400" cy="4442400"/>
          </a:xfrm>
          <a:prstGeom prst="roundRect">
            <a:avLst>
              <a:gd name="adj" fmla="val 717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2101650" y="159373"/>
            <a:ext cx="4940700" cy="657300"/>
          </a:xfrm>
          <a:prstGeom prst="roundRect">
            <a:avLst>
              <a:gd name="adj" fmla="val 33340"/>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उपनिवेशवाद का अर्थ </a:t>
            </a:r>
            <a:endParaRPr sz="3600" b="1">
              <a:solidFill>
                <a:srgbClr val="FF0000"/>
              </a:solidFill>
            </a:endParaRPr>
          </a:p>
        </p:txBody>
      </p:sp>
      <p:sp>
        <p:nvSpPr>
          <p:cNvPr id="81" name="Google Shape;81;p15"/>
          <p:cNvSpPr txBox="1"/>
          <p:nvPr/>
        </p:nvSpPr>
        <p:spPr>
          <a:xfrm>
            <a:off x="899425" y="967789"/>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हॉब्सन</a:t>
            </a:r>
            <a:r>
              <a:rPr lang="en" sz="2400" b="1">
                <a:solidFill>
                  <a:schemeClr val="lt1"/>
                </a:solidFill>
              </a:rPr>
              <a:t> उपनिवेशवाद को किसी देश द्वारा किसी दूसरे विदेशी निर्जन या कम आबादी वाली भूमि पर स्थानांतरण के रूप में परिभाषित करते हैं, प्रवासी लोग नागरिकता के अधिकारों को भी अपने साथ ले जाते हैं या फिर स्थानीय स्वशासन जैसी स्थानीय संस्थाओं पर अपना पूर्ण नियंत्रण स्थापित करते हैं ।</a:t>
            </a:r>
            <a:endParaRPr sz="2400" b="1">
              <a:solidFill>
                <a:schemeClr val="lt1"/>
              </a:solidFill>
            </a:endParaRPr>
          </a:p>
          <a:p>
            <a:pPr marL="0" lvl="0" indent="0" algn="l" rtl="0">
              <a:spcBef>
                <a:spcPts val="0"/>
              </a:spcBef>
              <a:spcAft>
                <a:spcPts val="0"/>
              </a:spcAft>
              <a:buNone/>
            </a:pPr>
            <a:r>
              <a:rPr lang="en" sz="2400" b="1">
                <a:solidFill>
                  <a:srgbClr val="FF0000"/>
                </a:solidFill>
              </a:rPr>
              <a:t>पश्चिमी संकल्पना के अनुसार-</a:t>
            </a:r>
            <a:r>
              <a:rPr lang="en" sz="2400" b="1">
                <a:solidFill>
                  <a:schemeClr val="lt1"/>
                </a:solidFill>
              </a:rPr>
              <a:t>  ‘उपनिवेशवाद एक लंबे समय के लिए विदेशी भूभाग पर सत्ता स्थापित करना और उसे बनाए रखना है </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6"/>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6"/>
          <p:cNvSpPr/>
          <p:nvPr/>
        </p:nvSpPr>
        <p:spPr>
          <a:xfrm>
            <a:off x="2537276" y="158071"/>
            <a:ext cx="4693500" cy="672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उपनिवेशवाद की विशेषताएं</a:t>
            </a:r>
            <a:endParaRPr sz="3000" b="1">
              <a:solidFill>
                <a:srgbClr val="FF0000"/>
              </a:solidFill>
            </a:endParaRPr>
          </a:p>
        </p:txBody>
      </p:sp>
      <p:sp>
        <p:nvSpPr>
          <p:cNvPr id="90" name="Google Shape;90;p16"/>
          <p:cNvSpPr txBox="1"/>
          <p:nvPr/>
        </p:nvSpPr>
        <p:spPr>
          <a:xfrm>
            <a:off x="914400" y="101793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1" name="Google Shape;91;p16"/>
          <p:cNvSpPr txBox="1"/>
          <p:nvPr/>
        </p:nvSpPr>
        <p:spPr>
          <a:xfrm>
            <a:off x="914400" y="1017931"/>
            <a:ext cx="7315200" cy="280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(i) औपनिवेशिक शक्तियों की राजनीतिक व्यवस्थाएं अलोकतांत्रिक थीं:</a:t>
            </a:r>
            <a:endParaRPr sz="2400" b="1">
              <a:solidFill>
                <a:schemeClr val="lt1"/>
              </a:solidFill>
            </a:endParaRPr>
          </a:p>
          <a:p>
            <a:pPr marL="0" lvl="0" indent="0" algn="l" rtl="0">
              <a:spcBef>
                <a:spcPts val="0"/>
              </a:spcBef>
              <a:spcAft>
                <a:spcPts val="0"/>
              </a:spcAft>
              <a:buNone/>
            </a:pPr>
            <a:r>
              <a:rPr lang="en" sz="2400" b="1">
                <a:solidFill>
                  <a:schemeClr val="lt1"/>
                </a:solidFill>
              </a:rPr>
              <a:t>(ii) कानून और व्यवस्था:</a:t>
            </a:r>
            <a:endParaRPr sz="2400" b="1">
              <a:solidFill>
                <a:schemeClr val="lt1"/>
              </a:solidFill>
            </a:endParaRPr>
          </a:p>
          <a:p>
            <a:pPr marL="0" lvl="0" indent="0" algn="l" rtl="0">
              <a:spcBef>
                <a:spcPts val="0"/>
              </a:spcBef>
              <a:spcAft>
                <a:spcPts val="0"/>
              </a:spcAft>
              <a:buNone/>
            </a:pPr>
            <a:r>
              <a:rPr lang="en" sz="2400" b="1">
                <a:solidFill>
                  <a:schemeClr val="lt1"/>
                </a:solidFill>
              </a:rPr>
              <a:t>(iii) उपनिवेशवादी सरकारें निर्बल थीं:</a:t>
            </a:r>
            <a:endParaRPr sz="2400" b="1">
              <a:solidFill>
                <a:schemeClr val="lt1"/>
              </a:solidFill>
            </a:endParaRPr>
          </a:p>
          <a:p>
            <a:pPr marL="0" lvl="0" indent="0" algn="l" rtl="0">
              <a:spcBef>
                <a:spcPts val="0"/>
              </a:spcBef>
              <a:spcAft>
                <a:spcPts val="0"/>
              </a:spcAft>
              <a:buNone/>
            </a:pPr>
            <a:r>
              <a:rPr lang="en" sz="2400" b="1">
                <a:solidFill>
                  <a:schemeClr val="lt1"/>
                </a:solidFill>
              </a:rPr>
              <a:t>(iv) औपनिवेशिक सरकारें बांटो तथा राज करो की नीति का अनुसरण करती थीं</a:t>
            </a:r>
            <a:r>
              <a:rPr lang="en"/>
              <a: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7"/>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7"/>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7"/>
          <p:cNvSpPr/>
          <p:nvPr/>
        </p:nvSpPr>
        <p:spPr>
          <a:xfrm>
            <a:off x="1897350" y="169343"/>
            <a:ext cx="5349300" cy="7218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 उपनिवेशवाद का संदर्भ</a:t>
            </a:r>
            <a:endParaRPr sz="3600"/>
          </a:p>
        </p:txBody>
      </p:sp>
      <p:sp>
        <p:nvSpPr>
          <p:cNvPr id="100" name="Google Shape;100;p17"/>
          <p:cNvSpPr txBox="1"/>
          <p:nvPr/>
        </p:nvSpPr>
        <p:spPr>
          <a:xfrm>
            <a:off x="914400" y="2153123"/>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01" name="Google Shape;101;p17"/>
          <p:cNvSpPr txBox="1"/>
          <p:nvPr/>
        </p:nvSpPr>
        <p:spPr>
          <a:xfrm>
            <a:off x="914400" y="1100680"/>
            <a:ext cx="73152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उपनिवेशवाद का संदर्भ आधुनिक वर्ग के पूर्ण अर्थ के रूप में सामाजिक प्रभुत्व की व्यवस्था पर बल देता है । जिसका 1920 के दशक में कम्युनिस्ट इंटरनेशनल के प्रसार तथा दलों के संघर्ष और प्रचार के द्वारा पूरे विश्व में व्यापक प्रयोग हुआ । अपने लंबे इतिहास में उपनिवेशवाद का संबंध अठारहवीं शताब्दी से उत्पादन के एक प्रकार के रूप मेख परिलक्षित नहीं होता है ।</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8"/>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8"/>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0" name="Google Shape;110;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1" name="Google Shape;111;p18"/>
          <p:cNvSpPr/>
          <p:nvPr/>
        </p:nvSpPr>
        <p:spPr>
          <a:xfrm>
            <a:off x="2470263" y="149412"/>
            <a:ext cx="4852800" cy="646500"/>
          </a:xfrm>
          <a:prstGeom prst="roundRect">
            <a:avLst>
              <a:gd name="adj" fmla="val 16667"/>
            </a:avLst>
          </a:prstGeom>
          <a:solidFill>
            <a:schemeClr val="lt1"/>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उपनिवेशवाद का आधार</a:t>
            </a:r>
            <a:endParaRPr sz="3000" b="1">
              <a:solidFill>
                <a:srgbClr val="FF0000"/>
              </a:solidFill>
            </a:endParaRPr>
          </a:p>
        </p:txBody>
      </p:sp>
      <p:sp>
        <p:nvSpPr>
          <p:cNvPr id="112" name="Google Shape;112;p18"/>
          <p:cNvSpPr txBox="1"/>
          <p:nvPr/>
        </p:nvSpPr>
        <p:spPr>
          <a:xfrm>
            <a:off x="914400" y="1008331"/>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उपनिवेशवाद का आधार आर्थिक शोषण या उपनिवेशों के सामाजिक आधिक्य का विनियोजन है । आधिक्य के विनियोग के प्रकार या वह तरीका जिसके आधार पर औपनिवेशिक अर्थव्यवस्था तथा समाजों को अपने अधीन बनाए रखा गया तथा उपनिवेशवादी देश के हितों के लिए प्रयोग किया गया उसमें समय के साथ परिवर्तन आते गए और जैसे-जैसे इन तरीकों में परिवर्तन आए वैसे-वैसे ही औपनिवेशिक नीतियों (तथा औपनिवेशिक राज्य तथा इसकी संस्थाओं संस्कृति विचारों तथा विचारधाराओं) में परिवर्तन आते गए ।</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9"/>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9"/>
          <p:cNvSpPr/>
          <p:nvPr/>
        </p:nvSpPr>
        <p:spPr>
          <a:xfrm>
            <a:off x="496950" y="426718"/>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9"/>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21" name="Google Shape;121;p19"/>
          <p:cNvSpPr txBox="1"/>
          <p:nvPr/>
        </p:nvSpPr>
        <p:spPr>
          <a:xfrm>
            <a:off x="1197300" y="960301"/>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2" name="Google Shape;122;p19"/>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123" name="Google Shape;123;p19"/>
          <p:cNvSpPr/>
          <p:nvPr/>
        </p:nvSpPr>
        <p:spPr>
          <a:xfrm>
            <a:off x="2567845" y="99608"/>
            <a:ext cx="4313100" cy="752100"/>
          </a:xfrm>
          <a:prstGeom prst="roundRect">
            <a:avLst>
              <a:gd name="adj" fmla="val 16667"/>
            </a:avLst>
          </a:prstGeom>
          <a:solidFill>
            <a:schemeClr val="lt2"/>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उपनिवेशवाद के प्रभाव</a:t>
            </a:r>
            <a:endParaRPr sz="3600" b="1">
              <a:solidFill>
                <a:srgbClr val="FF0000"/>
              </a:solidFill>
            </a:endParaRPr>
          </a:p>
        </p:txBody>
      </p:sp>
      <p:sp>
        <p:nvSpPr>
          <p:cNvPr id="124" name="Google Shape;124;p19"/>
          <p:cNvSpPr txBox="1"/>
          <p:nvPr/>
        </p:nvSpPr>
        <p:spPr>
          <a:xfrm>
            <a:off x="914400" y="851700"/>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i. कृषि</a:t>
            </a:r>
            <a:r>
              <a:rPr lang="en" sz="2400" b="1">
                <a:solidFill>
                  <a:schemeClr val="lt1"/>
                </a:solidFill>
              </a:rPr>
              <a:t> भारत की कृषि तथा औद्योगिक विकास के लिए उपनिवेशवाद एक बाधा बन गया था । वर्षों तक, विशेषकर बीसवीं शताब्दी के प्रारंभिक पचास वर्षों के दौरान, जब उपनिवेशवाद के प्रभाव को पूरी तरह अनुभव किया गया कृषि में गति हीनता के साथ विकृति भी रही । 1911-41 के वर्षों के दौरान प्रति व्यक्ति आय गिरकर 0.72 प्रतिशत हो गई ।</a:t>
            </a:r>
            <a:endParaRPr sz="2400" b="1">
              <a:solidFill>
                <a:schemeClr val="lt1"/>
              </a:solidFill>
            </a:endParaRPr>
          </a:p>
          <a:p>
            <a:pPr marL="0" lvl="0" indent="0" algn="l" rtl="0">
              <a:spcBef>
                <a:spcPts val="0"/>
              </a:spcBef>
              <a:spcAft>
                <a:spcPts val="0"/>
              </a:spcAft>
              <a:buNone/>
            </a:pPr>
            <a:r>
              <a:rPr lang="en" sz="2400" b="1">
                <a:solidFill>
                  <a:srgbClr val="FF0000"/>
                </a:solidFill>
              </a:rPr>
              <a:t>ii. उद्योग</a:t>
            </a:r>
            <a:r>
              <a:rPr lang="en" sz="2400" b="1">
                <a:solidFill>
                  <a:schemeClr val="lt1"/>
                </a:solidFill>
              </a:rPr>
              <a:t> भारत के आर्थिक पिछड़ेपन का एक अन्य कारण इसके उद्योगों की दशा था । उन्नीसवीं शताब्दी के पहले पचास वर्षों में इसके शहरी हस्तशिल्प का विनाश हुआ । रेलवे के निर्माण के पश्चात् भारतीय शिल्पकारी के उद्योगों के पतन में और भी तेजी आ गई </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0"/>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0"/>
          <p:cNvSpPr/>
          <p:nvPr/>
        </p:nvSpPr>
        <p:spPr>
          <a:xfrm>
            <a:off x="334250" y="328700"/>
            <a:ext cx="8421300" cy="4542000"/>
          </a:xfrm>
          <a:prstGeom prst="roundRect">
            <a:avLst>
              <a:gd name="adj" fmla="val 6552"/>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0"/>
          <p:cNvSpPr/>
          <p:nvPr/>
        </p:nvSpPr>
        <p:spPr>
          <a:xfrm>
            <a:off x="486650" y="481100"/>
            <a:ext cx="8421300" cy="4542000"/>
          </a:xfrm>
          <a:prstGeom prst="roundRect">
            <a:avLst>
              <a:gd name="adj" fmla="val 6552"/>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0"/>
          <p:cNvSpPr/>
          <p:nvPr/>
        </p:nvSpPr>
        <p:spPr>
          <a:xfrm>
            <a:off x="1369850" y="164217"/>
            <a:ext cx="6654900" cy="692400"/>
          </a:xfrm>
          <a:prstGeom prst="roundRect">
            <a:avLst>
              <a:gd name="adj" fmla="val 16669"/>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सामाजिक संरचना के रूप में उपनिवेशवाद </a:t>
            </a:r>
            <a:endParaRPr sz="3000" b="1">
              <a:solidFill>
                <a:srgbClr val="FF0000"/>
              </a:solidFill>
            </a:endParaRPr>
          </a:p>
        </p:txBody>
      </p:sp>
      <p:sp>
        <p:nvSpPr>
          <p:cNvPr id="133" name="Google Shape;133;p20"/>
          <p:cNvSpPr txBox="1"/>
          <p:nvPr/>
        </p:nvSpPr>
        <p:spPr>
          <a:xfrm>
            <a:off x="914400" y="856625"/>
            <a:ext cx="7315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प्राय: उपनिवेशों में उपनिवेशवाद के दौरान उत्पन्न होने वाले अल्पविकास तथा आर्थिक बाधाओं को विकास के परंपरागत पिछड़ेपन या पूर्वउपनिवेशवाद की अभिव्यक्ति या पूर्व औपनिवेशिक इतिहास के अवशेषों के रूप में देखा जाता रहा है । अब भी वे इसे ऐतिहासिक परिप्रेक्ष्य तथा उपनिवेशवाद की भूमिका की समझ से बाहर रखते है ।</a:t>
            </a:r>
            <a:endParaRPr sz="30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2022-05-26T10:11:50Z</dcterms:modified>
</cp:coreProperties>
</file>