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7b50c25a58bd6b7b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7b50c25a58bd6b7b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79d39754caf1707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79d39754caf1707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5993dfe9549e9377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5993dfe9549e9377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साम्राज्यवाद</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1926750" y="117525"/>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साम्राज्यवाद का अर्थ</a:t>
            </a:r>
            <a:endParaRPr sz="3600" b="1">
              <a:solidFill>
                <a:srgbClr val="FF0000"/>
              </a:solidFill>
            </a:endParaRPr>
          </a:p>
        </p:txBody>
      </p:sp>
      <p:sp>
        <p:nvSpPr>
          <p:cNvPr id="73" name="Google Shape;73;p15"/>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6" name="Google Shape;76;p15"/>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7" name="Google Shape;77;p15"/>
          <p:cNvSpPr txBox="1"/>
          <p:nvPr/>
        </p:nvSpPr>
        <p:spPr>
          <a:xfrm>
            <a:off x="914400" y="916362"/>
            <a:ext cx="7315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जब कोई राज्य शक्ति द्वारा अथवा अन्य उपायों से अपनी सत्ता और प्रभुता का विस्तार अपने राज्य की सीमाओं से बाहर करने लगता हैं तो वह राज्य साम्राज्य का रूप धारणा कर लेता हैं। उसकी यह नीति साम्राज्यवाद कहलाती है। </a:t>
            </a:r>
            <a:endParaRPr sz="30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298825" y="398425"/>
            <a:ext cx="8516400" cy="4442400"/>
          </a:xfrm>
          <a:prstGeom prst="roundRect">
            <a:avLst>
              <a:gd name="adj" fmla="val 717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451225" y="550825"/>
            <a:ext cx="8516400" cy="4442400"/>
          </a:xfrm>
          <a:prstGeom prst="roundRect">
            <a:avLst>
              <a:gd name="adj" fmla="val 717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2101650" y="159373"/>
            <a:ext cx="4940700" cy="657300"/>
          </a:xfrm>
          <a:prstGeom prst="roundRect">
            <a:avLst>
              <a:gd name="adj" fmla="val 33340"/>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साम्राज्यवाद की परिभाषा</a:t>
            </a:r>
            <a:endParaRPr sz="3600" b="1">
              <a:solidFill>
                <a:srgbClr val="FF0000"/>
              </a:solidFill>
            </a:endParaRPr>
          </a:p>
        </p:txBody>
      </p:sp>
      <p:sp>
        <p:nvSpPr>
          <p:cNvPr id="86" name="Google Shape;86;p16"/>
          <p:cNvSpPr txBox="1"/>
          <p:nvPr/>
        </p:nvSpPr>
        <p:spPr>
          <a:xfrm>
            <a:off x="914400" y="946282"/>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प्रोफेसर शर्मा के अनुसार,"</a:t>
            </a:r>
            <a:r>
              <a:rPr lang="en" sz="2400" b="1">
                <a:solidFill>
                  <a:schemeClr val="lt1"/>
                </a:solidFill>
              </a:rPr>
              <a:t> साम्राज्यवाद शक्ति तथा हिंसा का प्रयोग करके विदेशी शासन को किसी भी देश पर लागू करना हैं।"</a:t>
            </a:r>
            <a:endParaRPr sz="2400" b="1">
              <a:solidFill>
                <a:schemeClr val="lt1"/>
              </a:solidFill>
            </a:endParaRPr>
          </a:p>
          <a:p>
            <a:pPr marL="0" lvl="0" indent="0" algn="l" rtl="0">
              <a:spcBef>
                <a:spcPts val="0"/>
              </a:spcBef>
              <a:spcAft>
                <a:spcPts val="0"/>
              </a:spcAft>
              <a:buNone/>
            </a:pPr>
            <a:r>
              <a:rPr lang="en" sz="2400" b="1">
                <a:solidFill>
                  <a:srgbClr val="FF0000"/>
                </a:solidFill>
              </a:rPr>
              <a:t>सी. डी. बर्नस के अनुसार,"</a:t>
            </a:r>
            <a:r>
              <a:rPr lang="en" sz="2400" b="1">
                <a:solidFill>
                  <a:schemeClr val="lt1"/>
                </a:solidFill>
              </a:rPr>
              <a:t> विभिन्न देश और जातियों पर एक समान कानून व शासन व्यवस्था लागू करना ही साम्राज्यवाद हैं।" </a:t>
            </a:r>
            <a:endParaRPr sz="2400" b="1">
              <a:solidFill>
                <a:schemeClr val="lt1"/>
              </a:solidFill>
            </a:endParaRPr>
          </a:p>
          <a:p>
            <a:pPr marL="0" lvl="0" indent="0" algn="l" rtl="0">
              <a:spcBef>
                <a:spcPts val="0"/>
              </a:spcBef>
              <a:spcAft>
                <a:spcPts val="0"/>
              </a:spcAft>
              <a:buNone/>
            </a:pPr>
            <a:r>
              <a:rPr lang="en" sz="2400" b="1">
                <a:solidFill>
                  <a:srgbClr val="FF0000"/>
                </a:solidFill>
              </a:rPr>
              <a:t>रिचर्ड सट्टन के शब्दों में,"</a:t>
            </a:r>
            <a:r>
              <a:rPr lang="en" sz="2400" b="1">
                <a:solidFill>
                  <a:schemeClr val="lt1"/>
                </a:solidFill>
              </a:rPr>
              <a:t> साम्राज्यवाद ऐसी राष्ट्रीय नीति हैं जो दूसरे देश अथवा उसकी सम्पत्ति पर अपनी शक्ति अथवा नियंत्रण का विस्तार करना चाहती हैं।" </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5" name="Google Shape;95;p17"/>
          <p:cNvSpPr txBox="1"/>
          <p:nvPr/>
        </p:nvSpPr>
        <p:spPr>
          <a:xfrm>
            <a:off x="1197300" y="960301"/>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96" name="Google Shape;96;p17"/>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97" name="Google Shape;97;p17"/>
          <p:cNvSpPr txBox="1"/>
          <p:nvPr/>
        </p:nvSpPr>
        <p:spPr>
          <a:xfrm>
            <a:off x="914400" y="456608"/>
            <a:ext cx="7315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एन. एल. बुखारिन के मतानुसार,"</a:t>
            </a:r>
            <a:r>
              <a:rPr lang="en" sz="3000" b="1">
                <a:solidFill>
                  <a:schemeClr val="lt1"/>
                </a:solidFill>
              </a:rPr>
              <a:t> साम्राज्यवाद में दूसरे देशों को जीतने का प्रयास निहित रहता हैं।" </a:t>
            </a:r>
            <a:endParaRPr sz="3000" b="1">
              <a:solidFill>
                <a:schemeClr val="lt1"/>
              </a:solidFill>
            </a:endParaRPr>
          </a:p>
          <a:p>
            <a:pPr marL="0" lvl="0" indent="0" algn="l" rtl="0">
              <a:spcBef>
                <a:spcPts val="0"/>
              </a:spcBef>
              <a:spcAft>
                <a:spcPts val="0"/>
              </a:spcAft>
              <a:buNone/>
            </a:pPr>
            <a:r>
              <a:rPr lang="en" sz="3000" b="1">
                <a:solidFill>
                  <a:srgbClr val="FF0000"/>
                </a:solidFill>
              </a:rPr>
              <a:t>लेनिन के शब्दों में,"</a:t>
            </a:r>
            <a:r>
              <a:rPr lang="en" sz="3000" b="1">
                <a:solidFill>
                  <a:schemeClr val="lt1"/>
                </a:solidFill>
              </a:rPr>
              <a:t> साम्राज्यवाद पूँजी का चरमोत्कर्ष हैं।" </a:t>
            </a:r>
            <a:endParaRPr sz="3000" b="1">
              <a:solidFill>
                <a:schemeClr val="lt1"/>
              </a:solidFill>
            </a:endParaRPr>
          </a:p>
          <a:p>
            <a:pPr marL="0" lvl="0" indent="0" algn="l" rtl="0">
              <a:spcBef>
                <a:spcPts val="0"/>
              </a:spcBef>
              <a:spcAft>
                <a:spcPts val="0"/>
              </a:spcAft>
              <a:buNone/>
            </a:pPr>
            <a:r>
              <a:rPr lang="en" sz="3000" b="1">
                <a:solidFill>
                  <a:srgbClr val="FF0000"/>
                </a:solidFill>
              </a:rPr>
              <a:t>माॅर्गेन्थों के अनुसार,"</a:t>
            </a:r>
            <a:r>
              <a:rPr lang="en" sz="3000" b="1">
                <a:solidFill>
                  <a:schemeClr val="lt1"/>
                </a:solidFill>
              </a:rPr>
              <a:t> एक देश द्वारा अपनी सीमाओं के बाहर, अपनी शक्ति का विस्तार करना साम्राज्यवाद हैं।</a:t>
            </a:r>
            <a:endParaRPr sz="30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8"/>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2537276" y="158071"/>
            <a:ext cx="4693500" cy="672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साम्राज्यवाद की विशेषताएं </a:t>
            </a:r>
            <a:endParaRPr sz="3000" b="1">
              <a:solidFill>
                <a:srgbClr val="FF0000"/>
              </a:solidFill>
            </a:endParaRPr>
          </a:p>
        </p:txBody>
      </p:sp>
      <p:sp>
        <p:nvSpPr>
          <p:cNvPr id="106" name="Google Shape;106;p18"/>
          <p:cNvSpPr txBox="1"/>
          <p:nvPr/>
        </p:nvSpPr>
        <p:spPr>
          <a:xfrm>
            <a:off x="914400" y="101793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7" name="Google Shape;107;p18"/>
          <p:cNvSpPr txBox="1"/>
          <p:nvPr/>
        </p:nvSpPr>
        <p:spPr>
          <a:xfrm>
            <a:off x="890075" y="1017925"/>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1. साम्राज्यवाद अपने राज्य की सीमाओं में वृद्धि करने में विश्वास करता हैं। </a:t>
            </a:r>
            <a:endParaRPr sz="2400" b="1">
              <a:solidFill>
                <a:schemeClr val="lt1"/>
              </a:solidFill>
            </a:endParaRPr>
          </a:p>
          <a:p>
            <a:pPr marL="0" lvl="0" indent="0" algn="l" rtl="0">
              <a:spcBef>
                <a:spcPts val="0"/>
              </a:spcBef>
              <a:spcAft>
                <a:spcPts val="0"/>
              </a:spcAft>
              <a:buNone/>
            </a:pPr>
            <a:r>
              <a:rPr lang="en" sz="2400" b="1">
                <a:solidFill>
                  <a:schemeClr val="lt1"/>
                </a:solidFill>
              </a:rPr>
              <a:t>2. साम्राज्यवाद किसी राज्य द्वारा दूसरे राज्यों पर अपने राजनीतिक और आर्थिक प्रभुत्व का विस्तार हैं। </a:t>
            </a:r>
            <a:endParaRPr sz="2400" b="1">
              <a:solidFill>
                <a:schemeClr val="lt1"/>
              </a:solidFill>
            </a:endParaRPr>
          </a:p>
          <a:p>
            <a:pPr marL="0" lvl="0" indent="0" algn="l" rtl="0">
              <a:spcBef>
                <a:spcPts val="0"/>
              </a:spcBef>
              <a:spcAft>
                <a:spcPts val="0"/>
              </a:spcAft>
              <a:buNone/>
            </a:pPr>
            <a:r>
              <a:rPr lang="en" sz="2400" b="1">
                <a:solidFill>
                  <a:schemeClr val="lt1"/>
                </a:solidFill>
              </a:rPr>
              <a:t>3. साम्राज्यवाद के अंतर्गत विविध राष्ट्रीय इकाइयों पर एक ही राष्ट्र का आधिपत्य होता हैं। </a:t>
            </a:r>
            <a:endParaRPr sz="2400" b="1">
              <a:solidFill>
                <a:schemeClr val="lt1"/>
              </a:solidFill>
            </a:endParaRPr>
          </a:p>
          <a:p>
            <a:pPr marL="0" lvl="0" indent="0" algn="l" rtl="0">
              <a:spcBef>
                <a:spcPts val="0"/>
              </a:spcBef>
              <a:spcAft>
                <a:spcPts val="0"/>
              </a:spcAft>
              <a:buNone/>
            </a:pPr>
            <a:r>
              <a:rPr lang="en" sz="2400" b="1">
                <a:solidFill>
                  <a:schemeClr val="lt1"/>
                </a:solidFill>
              </a:rPr>
              <a:t>4. साम्राज्यवाद का मूल उद्देश्य तो आर्थिक होता हैं, परन्तु कभी-कभी सैनिक व राजनीतिक शोषण भी हो सकता हैं। </a:t>
            </a:r>
            <a:endParaRPr sz="2400" b="1">
              <a:solidFill>
                <a:schemeClr val="lt1"/>
              </a:solidFill>
            </a:endParaRPr>
          </a:p>
          <a:p>
            <a:pPr marL="0" lvl="0" indent="0" algn="l" rtl="0">
              <a:spcBef>
                <a:spcPts val="0"/>
              </a:spcBef>
              <a:spcAft>
                <a:spcPts val="0"/>
              </a:spcAft>
              <a:buNone/>
            </a:pPr>
            <a:r>
              <a:rPr lang="en" sz="2400" b="1">
                <a:solidFill>
                  <a:schemeClr val="lt1"/>
                </a:solidFill>
              </a:rPr>
              <a:t>5. साम्राज्य के सारे अंग एक केन्‍द्रीय सत्ता के अधीन होते हैं। </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9"/>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9"/>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9"/>
          <p:cNvSpPr/>
          <p:nvPr/>
        </p:nvSpPr>
        <p:spPr>
          <a:xfrm>
            <a:off x="1897350" y="129500"/>
            <a:ext cx="5349300" cy="7218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साम्राज्यवाद के साधन </a:t>
            </a:r>
            <a:endParaRPr sz="3600"/>
          </a:p>
        </p:txBody>
      </p:sp>
      <p:sp>
        <p:nvSpPr>
          <p:cNvPr id="116" name="Google Shape;116;p19"/>
          <p:cNvSpPr txBox="1"/>
          <p:nvPr/>
        </p:nvSpPr>
        <p:spPr>
          <a:xfrm>
            <a:off x="914400" y="1085731"/>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सैनिक साम्राज्यवाद</a:t>
            </a:r>
            <a:r>
              <a:rPr lang="en" sz="2400" b="1">
                <a:solidFill>
                  <a:schemeClr val="lt1"/>
                </a:solidFill>
              </a:rPr>
              <a:t> </a:t>
            </a:r>
            <a:endParaRPr sz="2400" b="1">
              <a:solidFill>
                <a:schemeClr val="lt1"/>
              </a:solidFill>
            </a:endParaRPr>
          </a:p>
          <a:p>
            <a:pPr marL="0" lvl="0" indent="0" algn="l" rtl="0">
              <a:spcBef>
                <a:spcPts val="0"/>
              </a:spcBef>
              <a:spcAft>
                <a:spcPts val="0"/>
              </a:spcAft>
              <a:buNone/>
            </a:pPr>
            <a:r>
              <a:rPr lang="en" sz="2400" b="1">
                <a:solidFill>
                  <a:schemeClr val="lt1"/>
                </a:solidFill>
              </a:rPr>
              <a:t>सैनिक साम्राज्यवाद में प्रत्यक्ष रूप से सैनिक आक्रमण कर साम्राज्यवाद स्थापित करने का प्रयास किया जाता हैं। 20वीं शताब्दी में इस साधन को हिटलर, मुसोलिनी ने प्रयोग किया था। इसमें नये साम्राज्य का निर्माण होता हैं और पूराने साम्राज का पतन हो जाता है।</a:t>
            </a:r>
            <a:endParaRPr sz="2400" b="1">
              <a:solidFill>
                <a:schemeClr val="lt1"/>
              </a:solidFill>
            </a:endParaRPr>
          </a:p>
          <a:p>
            <a:pPr marL="0" lvl="0" indent="0" algn="l" rtl="0">
              <a:spcBef>
                <a:spcPts val="0"/>
              </a:spcBef>
              <a:spcAft>
                <a:spcPts val="0"/>
              </a:spcAft>
              <a:buNone/>
            </a:pPr>
            <a:r>
              <a:rPr lang="en" sz="2400" b="1">
                <a:solidFill>
                  <a:srgbClr val="FF0000"/>
                </a:solidFill>
              </a:rPr>
              <a:t>2. आर्थिक साम्राज्यवाद</a:t>
            </a:r>
            <a:r>
              <a:rPr lang="en" sz="2400" b="1">
                <a:solidFill>
                  <a:schemeClr val="lt1"/>
                </a:solidFill>
              </a:rPr>
              <a:t> </a:t>
            </a:r>
            <a:endParaRPr sz="2400" b="1">
              <a:solidFill>
                <a:schemeClr val="lt1"/>
              </a:solidFill>
            </a:endParaRPr>
          </a:p>
          <a:p>
            <a:pPr marL="0" lvl="0" indent="0" algn="l" rtl="0">
              <a:spcBef>
                <a:spcPts val="0"/>
              </a:spcBef>
              <a:spcAft>
                <a:spcPts val="0"/>
              </a:spcAft>
              <a:buNone/>
            </a:pPr>
            <a:r>
              <a:rPr lang="en" sz="2400" b="1">
                <a:solidFill>
                  <a:schemeClr val="lt1"/>
                </a:solidFill>
              </a:rPr>
              <a:t>आर्थिक साम्राज्यवाद में एक देश का दूसरे के राजनीतिक दृष्टि से अधीन होना आवश्यक नहीं है। एक देश दूसरे देश की नीतियों को आर्थिक नियंत्रण से प्रभावित करता है।</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0"/>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0"/>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0"/>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5" name="Google Shape;125;p20"/>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6" name="Google Shape;126;p20"/>
          <p:cNvSpPr/>
          <p:nvPr/>
        </p:nvSpPr>
        <p:spPr>
          <a:xfrm>
            <a:off x="2470263" y="149412"/>
            <a:ext cx="4852800" cy="646500"/>
          </a:xfrm>
          <a:prstGeom prst="roundRect">
            <a:avLst>
              <a:gd name="adj" fmla="val 16667"/>
            </a:avLst>
          </a:prstGeom>
          <a:solidFill>
            <a:schemeClr val="lt1"/>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साम्राज्यवाद के उद्देश्य</a:t>
            </a:r>
            <a:endParaRPr sz="3000" b="1">
              <a:solidFill>
                <a:srgbClr val="FF0000"/>
              </a:solidFill>
            </a:endParaRPr>
          </a:p>
        </p:txBody>
      </p:sp>
      <p:sp>
        <p:nvSpPr>
          <p:cNvPr id="127" name="Google Shape;127;p20"/>
          <p:cNvSpPr txBox="1"/>
          <p:nvPr/>
        </p:nvSpPr>
        <p:spPr>
          <a:xfrm>
            <a:off x="914400" y="981132"/>
            <a:ext cx="7315200" cy="424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1. राजनीतिक उद्देश्य</a:t>
            </a:r>
            <a:r>
              <a:rPr lang="en" sz="3000" b="1">
                <a:solidFill>
                  <a:schemeClr val="lt1"/>
                </a:solidFill>
              </a:rPr>
              <a:t> साम्राज्यवादी देश अपने प्रभाव विस्तार के लिये शक्ति-संघर्ष में लिप्त रहते हैं। शीत-युद्ध इसी का परिणाम हैं। </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rgbClr val="FF0000"/>
                </a:solidFill>
              </a:rPr>
              <a:t>2. आर्थिक उद्देश्य</a:t>
            </a:r>
            <a:r>
              <a:rPr lang="en" sz="3000" b="1">
                <a:solidFill>
                  <a:schemeClr val="lt1"/>
                </a:solidFill>
              </a:rPr>
              <a:t> इसका उद्देश्य दूसरे देशों का आर्थिक शोषण कर अपने देश को समृद्ध बनाना हैं। इसका उद्देश्य औद्योगीकरण के फलस्वरूप बढ़े अपने अतिरिक्त उत्पादन को खपाना भी हैं। </a:t>
            </a:r>
            <a:endParaRPr sz="3000" b="1">
              <a:solidFill>
                <a:schemeClr val="lt1"/>
              </a:solidFill>
            </a:endParaRPr>
          </a:p>
          <a:p>
            <a:pPr marL="0" lvl="0" indent="0" algn="l" rtl="0">
              <a:spcBef>
                <a:spcPts val="0"/>
              </a:spcBef>
              <a:spcAft>
                <a:spcPts val="0"/>
              </a:spcAft>
              <a:buNone/>
            </a:pP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1"/>
          <p:cNvSpPr/>
          <p:nvPr/>
        </p:nvSpPr>
        <p:spPr>
          <a:xfrm>
            <a:off x="334250" y="328700"/>
            <a:ext cx="8421300" cy="4542000"/>
          </a:xfrm>
          <a:prstGeom prst="roundRect">
            <a:avLst>
              <a:gd name="adj" fmla="val 6552"/>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1"/>
          <p:cNvSpPr/>
          <p:nvPr/>
        </p:nvSpPr>
        <p:spPr>
          <a:xfrm>
            <a:off x="486650" y="481100"/>
            <a:ext cx="8421300" cy="4542000"/>
          </a:xfrm>
          <a:prstGeom prst="roundRect">
            <a:avLst>
              <a:gd name="adj" fmla="val 6552"/>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1"/>
          <p:cNvSpPr txBox="1"/>
          <p:nvPr/>
        </p:nvSpPr>
        <p:spPr>
          <a:xfrm>
            <a:off x="914400" y="659808"/>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 नैतिक व धार्मिक उद्देश्य</a:t>
            </a:r>
            <a:r>
              <a:rPr lang="en" sz="2400" b="1">
                <a:solidFill>
                  <a:schemeClr val="lt1"/>
                </a:solidFill>
              </a:rPr>
              <a:t> यूरोपीय गोरी साम्राज्यवादी ताकतों ने अपने साम्राज्यवाद के समर्थन में यह तर्क दिया कि काली और भूरी जतियाँ कम विकसित या अविकसित हैं अतः मानवता की दृष्टि से उन पर बोझ है इनका विकास, भरण-पोषण और इनको सभ्य बनाना हमारा कर्तव्य हैं। धर्म विस्तार या प्रसार के लिये साम्राज्यवादी उद्देश्य बहुत पुराना हैं। </a:t>
            </a:r>
            <a:endParaRPr sz="2400" b="1">
              <a:solidFill>
                <a:schemeClr val="lt1"/>
              </a:solidFill>
            </a:endParaRPr>
          </a:p>
          <a:p>
            <a:pPr marL="0" lvl="0" indent="0" algn="l" rtl="0">
              <a:spcBef>
                <a:spcPts val="0"/>
              </a:spcBef>
              <a:spcAft>
                <a:spcPts val="0"/>
              </a:spcAft>
              <a:buNone/>
            </a:pPr>
            <a:endParaRPr sz="2400" b="1">
              <a:solidFill>
                <a:srgbClr val="FF0000"/>
              </a:solidFill>
            </a:endParaRPr>
          </a:p>
          <a:p>
            <a:pPr marL="0" lvl="0" indent="0" algn="l" rtl="0">
              <a:spcBef>
                <a:spcPts val="0"/>
              </a:spcBef>
              <a:spcAft>
                <a:spcPts val="0"/>
              </a:spcAft>
              <a:buNone/>
            </a:pPr>
            <a:r>
              <a:rPr lang="en" sz="2400" b="1">
                <a:solidFill>
                  <a:srgbClr val="FF0000"/>
                </a:solidFill>
              </a:rPr>
              <a:t>4. मनोवैज्ञानिक कारण</a:t>
            </a:r>
            <a:r>
              <a:rPr lang="en" sz="2400" b="1">
                <a:solidFill>
                  <a:schemeClr val="lt1"/>
                </a:solidFill>
              </a:rPr>
              <a:t> साम्राज्यवाद का परोक्ष लाभ साम्राज्यवादी देश की पूरी जनता को कुछ न कुछ दिया जाता है इसलिए साम्राज्यवादी देश के गरीब व मजदूर भी मनोवैज्ञानिक कारणों से इसका समर्थन करते हैं।</a:t>
            </a: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2022-05-25T09:11:00Z</dcterms:modified>
</cp:coreProperties>
</file>