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notesMaster" Target="notesMasters/notesMaster1.xml" /><Relationship Id="rId5" Type="http://schemas.openxmlformats.org/officeDocument/2006/relationships/slide" Target="slides/slide4.xml" /><Relationship Id="rId15" Type="http://schemas.openxmlformats.org/officeDocument/2006/relationships/tableStyles" Target="tableStyle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bbff2a3f7fe6d9f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bbff2a3f7fe6d9f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7b50c25a58bd6b7b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7b50c25a58bd6b7b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79d39754caf1707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79d39754caf1707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456cd825471d3fa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456cd825471d3fa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2456cd825471d3fa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2456cd825471d3fa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7b50c25a58bd6b7b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7b50c25a58bd6b7b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456cd825471d3fa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2456cd825471d3fa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2456cd825471d3fa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2456cd825471d3fa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1.jpg" /><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782450" y="353607"/>
            <a:ext cx="5579100" cy="879000"/>
          </a:xfrm>
          <a:prstGeom prst="roundRect">
            <a:avLst>
              <a:gd name="adj" fmla="val 1666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p:nvPr/>
        </p:nvSpPr>
        <p:spPr>
          <a:xfrm>
            <a:off x="1934850" y="506007"/>
            <a:ext cx="5579100" cy="8790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a:t>
            </a:r>
            <a:r>
              <a:rPr lang="en" sz="4800" b="1">
                <a:solidFill>
                  <a:schemeClr val="lt1"/>
                </a:solidFill>
              </a:rPr>
              <a:t>राजनीति विज्ञान</a:t>
            </a:r>
            <a:endParaRPr sz="4800" b="1">
              <a:solidFill>
                <a:schemeClr val="lt1"/>
              </a:solidFill>
            </a:endParaRPr>
          </a:p>
        </p:txBody>
      </p:sp>
      <p:sp>
        <p:nvSpPr>
          <p:cNvPr id="56" name="Google Shape;56;p13"/>
          <p:cNvSpPr/>
          <p:nvPr/>
        </p:nvSpPr>
        <p:spPr>
          <a:xfrm>
            <a:off x="1782443" y="1932393"/>
            <a:ext cx="5579100" cy="879000"/>
          </a:xfrm>
          <a:prstGeom prst="roundRect">
            <a:avLst>
              <a:gd name="adj" fmla="val 16667"/>
            </a:avLst>
          </a:prstGeom>
          <a:solidFill>
            <a:srgbClr val="FFFF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3"/>
          <p:cNvSpPr/>
          <p:nvPr/>
        </p:nvSpPr>
        <p:spPr>
          <a:xfrm>
            <a:off x="1934843" y="2084793"/>
            <a:ext cx="5579100" cy="879000"/>
          </a:xfrm>
          <a:prstGeom prst="roundRect">
            <a:avLst>
              <a:gd name="adj" fmla="val 16667"/>
            </a:avLst>
          </a:prstGeom>
          <a:solidFill>
            <a:srgbClr val="FFFF00"/>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SECOND SEMESTER</a:t>
            </a:r>
            <a:endParaRPr sz="3600" b="1"/>
          </a:p>
        </p:txBody>
      </p:sp>
      <p:sp>
        <p:nvSpPr>
          <p:cNvPr id="58" name="Google Shape;58;p13"/>
          <p:cNvSpPr/>
          <p:nvPr/>
        </p:nvSpPr>
        <p:spPr>
          <a:xfrm>
            <a:off x="1782450" y="3358800"/>
            <a:ext cx="5731500" cy="879000"/>
          </a:xfrm>
          <a:prstGeom prst="roundRect">
            <a:avLst>
              <a:gd name="adj" fmla="val 16667"/>
            </a:avLst>
          </a:prstGeom>
          <a:solidFill>
            <a:srgbClr val="00FF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3"/>
          <p:cNvSpPr/>
          <p:nvPr/>
        </p:nvSpPr>
        <p:spPr>
          <a:xfrm>
            <a:off x="1934850" y="3511199"/>
            <a:ext cx="5731500" cy="879000"/>
          </a:xfrm>
          <a:prstGeom prst="roundRect">
            <a:avLst>
              <a:gd name="adj" fmla="val 16667"/>
            </a:avLst>
          </a:prstGeom>
          <a:solidFill>
            <a:srgbClr val="00FFFF"/>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t>        पूंजीवाद</a:t>
            </a:r>
            <a:endParaRPr sz="4800" b="1">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pic>
        <p:nvPicPr>
          <p:cNvPr id="64" name="Google Shape;64;p14"/>
          <p:cNvPicPr preferRelativeResize="0"/>
          <p:nvPr/>
        </p:nvPicPr>
        <p:blipFill>
          <a:blip r:embed="rId3">
            <a:alphaModFix/>
          </a:blip>
          <a:stretch>
            <a:fillRect/>
          </a:stretch>
        </p:blipFill>
        <p:spPr>
          <a:xfrm>
            <a:off x="0" y="0"/>
            <a:ext cx="9144000" cy="51435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p:nvPr/>
        </p:nvSpPr>
        <p:spPr>
          <a:xfrm>
            <a:off x="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5"/>
          <p:cNvSpPr/>
          <p:nvPr/>
        </p:nvSpPr>
        <p:spPr>
          <a:xfrm>
            <a:off x="389100" y="250500"/>
            <a:ext cx="8365800" cy="4642500"/>
          </a:xfrm>
          <a:prstGeom prst="roundRect">
            <a:avLst>
              <a:gd name="adj" fmla="val 820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5"/>
          <p:cNvSpPr/>
          <p:nvPr/>
        </p:nvSpPr>
        <p:spPr>
          <a:xfrm>
            <a:off x="541500" y="402900"/>
            <a:ext cx="8365800" cy="4642500"/>
          </a:xfrm>
          <a:prstGeom prst="roundRect">
            <a:avLst>
              <a:gd name="adj" fmla="val 820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lt1"/>
              </a:solidFill>
            </a:endParaRPr>
          </a:p>
        </p:txBody>
      </p:sp>
      <p:sp>
        <p:nvSpPr>
          <p:cNvPr id="72" name="Google Shape;72;p15"/>
          <p:cNvSpPr/>
          <p:nvPr/>
        </p:nvSpPr>
        <p:spPr>
          <a:xfrm>
            <a:off x="1926750" y="117525"/>
            <a:ext cx="5290500" cy="646500"/>
          </a:xfrm>
          <a:prstGeom prst="roundRect">
            <a:avLst>
              <a:gd name="adj" fmla="val 16667"/>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पूंजीवाद का अर्थ </a:t>
            </a:r>
            <a:endParaRPr sz="3600" b="1">
              <a:solidFill>
                <a:srgbClr val="FF0000"/>
              </a:solidFill>
            </a:endParaRPr>
          </a:p>
        </p:txBody>
      </p:sp>
      <p:sp>
        <p:nvSpPr>
          <p:cNvPr id="73" name="Google Shape;73;p15"/>
          <p:cNvSpPr txBox="1"/>
          <p:nvPr/>
        </p:nvSpPr>
        <p:spPr>
          <a:xfrm>
            <a:off x="3016200" y="-5120826"/>
            <a:ext cx="3416400" cy="74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Impact"/>
                <a:ea typeface="Impact"/>
                <a:cs typeface="Impact"/>
                <a:sym typeface="Impact"/>
              </a:rPr>
              <a:t>  </a:t>
            </a:r>
            <a:r>
              <a:rPr lang="en" sz="2400">
                <a:latin typeface="Impact"/>
                <a:ea typeface="Impact"/>
                <a:cs typeface="Impact"/>
                <a:sym typeface="Impact"/>
              </a:rPr>
              <a:t>     </a:t>
            </a:r>
            <a:r>
              <a:rPr lang="en" sz="3600" b="1">
                <a:solidFill>
                  <a:srgbClr val="FF0000"/>
                </a:solidFill>
                <a:latin typeface="Impact"/>
                <a:ea typeface="Impact"/>
                <a:cs typeface="Impact"/>
                <a:sym typeface="Impact"/>
              </a:rPr>
              <a:t>समानता क्या है</a:t>
            </a:r>
            <a:endParaRPr sz="3600" b="1">
              <a:solidFill>
                <a:srgbClr val="FF0000"/>
              </a:solidFill>
              <a:latin typeface="Impact"/>
              <a:ea typeface="Impact"/>
              <a:cs typeface="Impact"/>
              <a:sym typeface="Impact"/>
            </a:endParaRPr>
          </a:p>
        </p:txBody>
      </p:sp>
      <p:sp>
        <p:nvSpPr>
          <p:cNvPr id="74" name="Google Shape;74;p15"/>
          <p:cNvSpPr txBox="1"/>
          <p:nvPr/>
        </p:nvSpPr>
        <p:spPr>
          <a:xfrm>
            <a:off x="914400" y="1053851"/>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75" name="Google Shape;75;p15"/>
          <p:cNvSpPr txBox="1"/>
          <p:nvPr/>
        </p:nvSpPr>
        <p:spPr>
          <a:xfrm flipH="1">
            <a:off x="5925775" y="-4629862"/>
            <a:ext cx="23037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76" name="Google Shape;76;p15"/>
          <p:cNvSpPr txBox="1"/>
          <p:nvPr/>
        </p:nvSpPr>
        <p:spPr>
          <a:xfrm>
            <a:off x="914400" y="1265624"/>
            <a:ext cx="7315200" cy="74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600" b="1">
              <a:solidFill>
                <a:schemeClr val="lt1"/>
              </a:solidFill>
            </a:endParaRPr>
          </a:p>
        </p:txBody>
      </p:sp>
      <p:sp>
        <p:nvSpPr>
          <p:cNvPr id="77" name="Google Shape;77;p15"/>
          <p:cNvSpPr txBox="1"/>
          <p:nvPr/>
        </p:nvSpPr>
        <p:spPr>
          <a:xfrm>
            <a:off x="914400" y="947139"/>
            <a:ext cx="73152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chemeClr val="lt1"/>
                </a:solidFill>
              </a:rPr>
              <a:t>पूंजीवाद स्व-हित, तर्कपूर्ण प्रतियोगिता स्व-नियंत्रित बाजार और निजी संपत्ति में विश्वास रखता है । पूंजीवादी विचारधारा से प्रेरित समाज में प्रभावशाली वर्ग निजी संपत्ति पर अपना नियंत्रण कायम करके उत्पादन के प्रमुख साधनों पर अपना आधिपत्य स्थापित कर लेता है ।</a:t>
            </a:r>
            <a:endParaRPr sz="3000" b="1">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6"/>
          <p:cNvSpPr/>
          <p:nvPr/>
        </p:nvSpPr>
        <p:spPr>
          <a:xfrm>
            <a:off x="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6"/>
          <p:cNvSpPr/>
          <p:nvPr/>
        </p:nvSpPr>
        <p:spPr>
          <a:xfrm>
            <a:off x="298825" y="398425"/>
            <a:ext cx="8516400" cy="4442400"/>
          </a:xfrm>
          <a:prstGeom prst="roundRect">
            <a:avLst>
              <a:gd name="adj" fmla="val 7175"/>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6"/>
          <p:cNvSpPr/>
          <p:nvPr/>
        </p:nvSpPr>
        <p:spPr>
          <a:xfrm>
            <a:off x="451225" y="550825"/>
            <a:ext cx="8516400" cy="4442400"/>
          </a:xfrm>
          <a:prstGeom prst="roundRect">
            <a:avLst>
              <a:gd name="adj" fmla="val 7175"/>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6"/>
          <p:cNvSpPr/>
          <p:nvPr/>
        </p:nvSpPr>
        <p:spPr>
          <a:xfrm>
            <a:off x="2101650" y="159373"/>
            <a:ext cx="4940700" cy="657300"/>
          </a:xfrm>
          <a:prstGeom prst="roundRect">
            <a:avLst>
              <a:gd name="adj" fmla="val 33340"/>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पूंजीवाद की उत्पत्ति </a:t>
            </a:r>
            <a:endParaRPr sz="3600" b="1">
              <a:solidFill>
                <a:srgbClr val="FF0000"/>
              </a:solidFill>
            </a:endParaRPr>
          </a:p>
        </p:txBody>
      </p:sp>
      <p:sp>
        <p:nvSpPr>
          <p:cNvPr id="86" name="Google Shape;86;p16"/>
          <p:cNvSpPr txBox="1"/>
          <p:nvPr/>
        </p:nvSpPr>
        <p:spPr>
          <a:xfrm>
            <a:off x="914400" y="1026481"/>
            <a:ext cx="7315200" cy="341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chemeClr val="lt1"/>
                </a:solidFill>
              </a:rPr>
              <a:t>पूंजीवादी समाजों का उदय यूरोप और ग्रेट ब्रिटेन के साथ कई देशों में तेरहवीं सदी से ही शुरू हो गया था । अपनी तीन शताब्दियों की विकास प्रक्रिया में इसने पूरा आकार ले लिया था, जिसका अर्थ यह था कि सामती संरचना बिखर रही थी। ऐसा उन शहरों में हुआ जो पूंजीवादी गतिविधियों के केंद्र के रूप में उभर रहे थे ।</a:t>
            </a:r>
            <a:endParaRPr sz="3000" b="1">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7"/>
          <p:cNvSpPr/>
          <p:nvPr/>
        </p:nvSpPr>
        <p:spPr>
          <a:xfrm>
            <a:off x="344550" y="304200"/>
            <a:ext cx="8454900" cy="4535100"/>
          </a:xfrm>
          <a:prstGeom prst="roundRect">
            <a:avLst>
              <a:gd name="adj" fmla="val 750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7"/>
          <p:cNvSpPr/>
          <p:nvPr/>
        </p:nvSpPr>
        <p:spPr>
          <a:xfrm>
            <a:off x="496950" y="456600"/>
            <a:ext cx="8454900" cy="4535100"/>
          </a:xfrm>
          <a:prstGeom prst="roundRect">
            <a:avLst>
              <a:gd name="adj" fmla="val 750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7"/>
          <p:cNvSpPr/>
          <p:nvPr/>
        </p:nvSpPr>
        <p:spPr>
          <a:xfrm>
            <a:off x="1846800" y="137471"/>
            <a:ext cx="5755200" cy="6465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पूंजीवाद की बाधाएं</a:t>
            </a:r>
            <a:endParaRPr sz="3600" b="1">
              <a:solidFill>
                <a:srgbClr val="FF0000"/>
              </a:solidFill>
            </a:endParaRPr>
          </a:p>
        </p:txBody>
      </p:sp>
      <p:sp>
        <p:nvSpPr>
          <p:cNvPr id="95" name="Google Shape;95;p17"/>
          <p:cNvSpPr txBox="1"/>
          <p:nvPr/>
        </p:nvSpPr>
        <p:spPr>
          <a:xfrm>
            <a:off x="914400" y="1115605"/>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96" name="Google Shape;96;p17"/>
          <p:cNvSpPr txBox="1"/>
          <p:nvPr/>
        </p:nvSpPr>
        <p:spPr>
          <a:xfrm>
            <a:off x="1197300" y="960301"/>
            <a:ext cx="7054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97" name="Google Shape;97;p17"/>
          <p:cNvSpPr txBox="1"/>
          <p:nvPr/>
        </p:nvSpPr>
        <p:spPr>
          <a:xfrm>
            <a:off x="914400" y="960314"/>
            <a:ext cx="7315200" cy="55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   </a:t>
            </a:r>
            <a:endParaRPr sz="2400" b="1">
              <a:solidFill>
                <a:srgbClr val="FF0000"/>
              </a:solidFill>
            </a:endParaRPr>
          </a:p>
        </p:txBody>
      </p:sp>
      <p:sp>
        <p:nvSpPr>
          <p:cNvPr id="98" name="Google Shape;98;p17"/>
          <p:cNvSpPr txBox="1"/>
          <p:nvPr/>
        </p:nvSpPr>
        <p:spPr>
          <a:xfrm>
            <a:off x="914500" y="960324"/>
            <a:ext cx="73152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(i) भूमि को क्रय-विक्रय की संपत्ति बनाना । ऐसा इसलिए महत्वपूर्ण था क्योंकि सामती काल के दौरान भूमि के विक्रय की आजादी नहीं थी । अप्रतिबंधित स्वामित्व की अपेक्षा सिर्फ भूमि के प्रयोग की आजादी थी ।</a:t>
            </a:r>
            <a:endParaRPr sz="2400" b="1">
              <a:solidFill>
                <a:schemeClr val="lt1"/>
              </a:solidFill>
            </a:endParaRPr>
          </a:p>
          <a:p>
            <a:pPr marL="0" lvl="0" indent="0" algn="l" rtl="0">
              <a:spcBef>
                <a:spcPts val="0"/>
              </a:spcBef>
              <a:spcAft>
                <a:spcPts val="0"/>
              </a:spcAft>
              <a:buNone/>
            </a:pPr>
            <a:r>
              <a:rPr lang="en" sz="2400" b="1">
                <a:solidFill>
                  <a:schemeClr val="lt1"/>
                </a:solidFill>
              </a:rPr>
              <a:t>(ii) किसानों और श्रमिकों से भाड़े पर काम लेना । इसका अर्थ यह है कि जिन किसानों और मजदूरों को आजीवन बंधुआ बनाकर रखा जाता था, उन्हें जमींदार, से छुड़ाने की जरूरत थी ।</a:t>
            </a:r>
            <a:endParaRPr sz="2400" b="1">
              <a:solidFill>
                <a:schemeClr val="lt1"/>
              </a:solidFill>
            </a:endParaRPr>
          </a:p>
          <a:p>
            <a:pPr marL="0" lvl="0" indent="0" algn="l" rtl="0">
              <a:spcBef>
                <a:spcPts val="0"/>
              </a:spcBef>
              <a:spcAft>
                <a:spcPts val="0"/>
              </a:spcAft>
              <a:buNone/>
            </a:pPr>
            <a:r>
              <a:rPr lang="en" sz="2400" b="1">
                <a:solidFill>
                  <a:schemeClr val="lt1"/>
                </a:solidFill>
              </a:rPr>
              <a:t>(iii) श्रम के उत्पादन को व्यक्तिगत उपभोग की जरूरतों के बदले बाजार की जरूरतों के अनुसार ढालना ।</a:t>
            </a:r>
            <a:r>
              <a:rPr lang="en" sz="1800" b="1">
                <a:solidFill>
                  <a:schemeClr val="lt1"/>
                </a:solidFill>
              </a:rPr>
              <a:t> </a:t>
            </a:r>
            <a:endParaRPr sz="1800" b="1">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8"/>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8"/>
          <p:cNvSpPr/>
          <p:nvPr/>
        </p:nvSpPr>
        <p:spPr>
          <a:xfrm>
            <a:off x="170225" y="331200"/>
            <a:ext cx="8754900" cy="4481100"/>
          </a:xfrm>
          <a:prstGeom prst="roundRect">
            <a:avLst>
              <a:gd name="adj" fmla="val 7776"/>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8"/>
          <p:cNvSpPr/>
          <p:nvPr/>
        </p:nvSpPr>
        <p:spPr>
          <a:xfrm>
            <a:off x="322625" y="483600"/>
            <a:ext cx="8754900" cy="4481100"/>
          </a:xfrm>
          <a:prstGeom prst="roundRect">
            <a:avLst>
              <a:gd name="adj" fmla="val 7776"/>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8"/>
          <p:cNvSpPr/>
          <p:nvPr/>
        </p:nvSpPr>
        <p:spPr>
          <a:xfrm>
            <a:off x="2537276" y="158071"/>
            <a:ext cx="4693500" cy="6729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पूंजीवाद की विशेषताएं</a:t>
            </a:r>
            <a:endParaRPr sz="3000" b="1">
              <a:solidFill>
                <a:srgbClr val="FF0000"/>
              </a:solidFill>
            </a:endParaRPr>
          </a:p>
        </p:txBody>
      </p:sp>
      <p:sp>
        <p:nvSpPr>
          <p:cNvPr id="107" name="Google Shape;107;p18"/>
          <p:cNvSpPr txBox="1"/>
          <p:nvPr/>
        </p:nvSpPr>
        <p:spPr>
          <a:xfrm>
            <a:off x="914400" y="1017931"/>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08" name="Google Shape;108;p18"/>
          <p:cNvSpPr txBox="1"/>
          <p:nvPr/>
        </p:nvSpPr>
        <p:spPr>
          <a:xfrm>
            <a:off x="914400" y="1017921"/>
            <a:ext cx="7315200" cy="310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(i) इस व्यवस्था में वस्तुओं का सर्वव्यापी उद्देश्य से उत्पादन किया जाता है । वस्तुओं और सेवाओं का उत्पादन विनिमय के लिए होता है जिसका बाजार मूल्य होता है ।</a:t>
            </a:r>
            <a:endParaRPr sz="2400" b="1">
              <a:solidFill>
                <a:schemeClr val="lt1"/>
              </a:solidFill>
            </a:endParaRPr>
          </a:p>
          <a:p>
            <a:pPr marL="0" lvl="0" indent="0" algn="l" rtl="0">
              <a:spcBef>
                <a:spcPts val="0"/>
              </a:spcBef>
              <a:spcAft>
                <a:spcPts val="0"/>
              </a:spcAft>
              <a:buNone/>
            </a:pPr>
            <a:r>
              <a:rPr lang="en" sz="2400" b="1">
                <a:solidFill>
                  <a:schemeClr val="lt1"/>
                </a:solidFill>
              </a:rPr>
              <a:t>(ii) उत्पादन के साधन निजी हाथों में होते हैं ।</a:t>
            </a:r>
            <a:endParaRPr sz="2400" b="1">
              <a:solidFill>
                <a:schemeClr val="lt1"/>
              </a:solidFill>
            </a:endParaRPr>
          </a:p>
          <a:p>
            <a:pPr marL="0" lvl="0" indent="0" algn="l" rtl="0">
              <a:spcBef>
                <a:spcPts val="0"/>
              </a:spcBef>
              <a:spcAft>
                <a:spcPts val="0"/>
              </a:spcAft>
              <a:buNone/>
            </a:pPr>
            <a:r>
              <a:rPr lang="en" sz="2400" b="1">
                <a:solidFill>
                  <a:schemeClr val="lt1"/>
                </a:solidFill>
              </a:rPr>
              <a:t>(iii) आर्थिक व्यवस्था का निर्माण बाजार सिद्धांतों अर्थात् मांग और आपूर्ति के नियमों द्वारा होता है ।</a:t>
            </a:r>
            <a:endParaRPr sz="2400" b="1">
              <a:solidFill>
                <a:schemeClr val="lt1"/>
              </a:solidFill>
            </a:endParaRPr>
          </a:p>
          <a:p>
            <a:pPr marL="0" lvl="0" indent="0" algn="l" rtl="0">
              <a:spcBef>
                <a:spcPts val="0"/>
              </a:spcBef>
              <a:spcAft>
                <a:spcPts val="0"/>
              </a:spcAft>
              <a:buNone/>
            </a:pPr>
            <a:r>
              <a:rPr lang="en" sz="2400" b="1">
                <a:solidFill>
                  <a:schemeClr val="lt1"/>
                </a:solidFill>
              </a:rPr>
              <a:t>(iv) भौतिक स्व-हित और लाभ में उन्नति उद्यम और श्रम के प्रेरणास्रोत होते हैं ।</a:t>
            </a:r>
            <a:endParaRPr sz="2400" b="1">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pic>
        <p:nvPicPr>
          <p:cNvPr id="113" name="Google Shape;113;p19"/>
          <p:cNvPicPr preferRelativeResize="0"/>
          <p:nvPr/>
        </p:nvPicPr>
        <p:blipFill>
          <a:blip r:embed="rId3">
            <a:alphaModFix/>
          </a:blip>
          <a:stretch>
            <a:fillRect/>
          </a:stretch>
        </p:blipFill>
        <p:spPr>
          <a:xfrm>
            <a:off x="0" y="0"/>
            <a:ext cx="9144001"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0"/>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0"/>
          <p:cNvSpPr/>
          <p:nvPr/>
        </p:nvSpPr>
        <p:spPr>
          <a:xfrm>
            <a:off x="405400" y="269850"/>
            <a:ext cx="8333400" cy="4603800"/>
          </a:xfrm>
          <a:prstGeom prst="roundRect">
            <a:avLst>
              <a:gd name="adj" fmla="val 6515"/>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0"/>
          <p:cNvSpPr/>
          <p:nvPr/>
        </p:nvSpPr>
        <p:spPr>
          <a:xfrm>
            <a:off x="557800" y="422250"/>
            <a:ext cx="8333400" cy="4603800"/>
          </a:xfrm>
          <a:prstGeom prst="roundRect">
            <a:avLst>
              <a:gd name="adj" fmla="val 6515"/>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0"/>
          <p:cNvSpPr/>
          <p:nvPr/>
        </p:nvSpPr>
        <p:spPr>
          <a:xfrm>
            <a:off x="1897350" y="129500"/>
            <a:ext cx="5349300" cy="721800"/>
          </a:xfrm>
          <a:prstGeom prst="roundRect">
            <a:avLst>
              <a:gd name="adj" fmla="val 16667"/>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a:t>
            </a:r>
            <a:r>
              <a:rPr lang="en" sz="3600" b="1">
                <a:solidFill>
                  <a:srgbClr val="FF0000"/>
                </a:solidFill>
              </a:rPr>
              <a:t>पूंजीवाद का वर्गीकरण</a:t>
            </a:r>
            <a:endParaRPr sz="3600"/>
          </a:p>
        </p:txBody>
      </p:sp>
      <p:sp>
        <p:nvSpPr>
          <p:cNvPr id="122" name="Google Shape;122;p20"/>
          <p:cNvSpPr txBox="1"/>
          <p:nvPr/>
        </p:nvSpPr>
        <p:spPr>
          <a:xfrm>
            <a:off x="914400" y="1045981"/>
            <a:ext cx="7315200" cy="310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कुछ विद्वानों ने इसे तीन भागो में बांटा है:</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(I) बाजार संचालित पूंजीवाद या उद्यम पूंजीवाद,</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(II) राज्य संचालित पूंजीवाद या सामूहिक पूंजीवाद,</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(III) समझौतावादी/सर्वसम्मत पूंजीवाद अथवा सामाजिक पूंजीवाद ।</a:t>
            </a:r>
            <a:endParaRPr sz="2400" b="1">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1"/>
          <p:cNvSpPr/>
          <p:nvPr/>
        </p:nvSpPr>
        <p:spPr>
          <a:xfrm>
            <a:off x="-9"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1"/>
          <p:cNvSpPr/>
          <p:nvPr/>
        </p:nvSpPr>
        <p:spPr>
          <a:xfrm>
            <a:off x="214800" y="275850"/>
            <a:ext cx="8714400" cy="4591800"/>
          </a:xfrm>
          <a:prstGeom prst="roundRect">
            <a:avLst>
              <a:gd name="adj" fmla="val 7238"/>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1"/>
          <p:cNvSpPr/>
          <p:nvPr/>
        </p:nvSpPr>
        <p:spPr>
          <a:xfrm>
            <a:off x="367200" y="428250"/>
            <a:ext cx="8714400" cy="4591800"/>
          </a:xfrm>
          <a:prstGeom prst="roundRect">
            <a:avLst>
              <a:gd name="adj" fmla="val 7238"/>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1"/>
          <p:cNvSpPr txBox="1"/>
          <p:nvPr/>
        </p:nvSpPr>
        <p:spPr>
          <a:xfrm>
            <a:off x="914400" y="1135530"/>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31" name="Google Shape;131;p21"/>
          <p:cNvSpPr txBox="1"/>
          <p:nvPr/>
        </p:nvSpPr>
        <p:spPr>
          <a:xfrm>
            <a:off x="914400" y="1135530"/>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32" name="Google Shape;132;p21"/>
          <p:cNvSpPr/>
          <p:nvPr/>
        </p:nvSpPr>
        <p:spPr>
          <a:xfrm>
            <a:off x="2470263" y="149412"/>
            <a:ext cx="4852800" cy="646500"/>
          </a:xfrm>
          <a:prstGeom prst="roundRect">
            <a:avLst>
              <a:gd name="adj" fmla="val 16667"/>
            </a:avLst>
          </a:prstGeom>
          <a:solidFill>
            <a:schemeClr val="lt1"/>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पूंजीवादी मॉडल की व्यवहार्यता</a:t>
            </a:r>
            <a:endParaRPr sz="3000" b="1">
              <a:solidFill>
                <a:srgbClr val="FF0000"/>
              </a:solidFill>
            </a:endParaRPr>
          </a:p>
        </p:txBody>
      </p:sp>
      <p:sp>
        <p:nvSpPr>
          <p:cNvPr id="133" name="Google Shape;133;p21"/>
          <p:cNvSpPr txBox="1"/>
          <p:nvPr/>
        </p:nvSpPr>
        <p:spPr>
          <a:xfrm>
            <a:off x="914400" y="952480"/>
            <a:ext cx="7315200" cy="310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हाल ही में केंद्रीय-वाम समूह के बुद्धिजीवियों ने बाजार आधारित पूंजीवाद की प्रबल समीक्षा प्रस्तुत की और प्रबंधित पूंजीवाद के सर्वसम्मत अथवा समझौतावादी रूपों के पक्ष में तर्क प्रस्तुत किए । केंद्रीय-वाम समूह बुद्धिजीवियों का एक प्रबल तर्क यह है कि सर्वसम्मत या समझौतावादी मॉडल वृद्धि दर और अंतर्राष्ट्रीय प्रतियोगिता के स्तर को हासिल कर सकता है जोकि बाजार आधारित रोजगार-सुरक्षा और आय की असमानता से अपेक्षाकृत बेहतर है ।</a:t>
            </a:r>
            <a:endParaRPr sz="2400" b="1">
              <a:solidFill>
                <a:schemeClr val="lt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9</Slides>
  <Notes>9</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poorvasingh827@gmail.com</cp:lastModifiedBy>
  <cp:revision>1</cp:revision>
  <dcterms:modified xsi:type="dcterms:W3CDTF">2022-05-25T09:10:47Z</dcterms:modified>
</cp:coreProperties>
</file>