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2d053008aa529d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2d053008aa529d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ebf4602f8de514f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ebf4602f8de514f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4ebf4602f8de514f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4ebf4602f8de514f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0868eb487f80e26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0868eb487f80e26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ebf4602f8de514f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ebf4602f8de514f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4ebf4602f8de514f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4ebf4602f8de514f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4ebf4602f8de514f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4ebf4602f8de514f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4850" y="641470"/>
            <a:ext cx="5574300" cy="866700"/>
          </a:xfrm>
          <a:prstGeom prst="roundRect">
            <a:avLst>
              <a:gd name="adj" fmla="val 1666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7250" y="793870"/>
            <a:ext cx="5574300" cy="8667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 विज्ञान</a:t>
            </a:r>
            <a:endParaRPr sz="4800" b="1">
              <a:solidFill>
                <a:schemeClr val="lt1"/>
              </a:solidFill>
            </a:endParaRPr>
          </a:p>
        </p:txBody>
      </p:sp>
      <p:sp>
        <p:nvSpPr>
          <p:cNvPr id="56" name="Google Shape;56;p13"/>
          <p:cNvSpPr/>
          <p:nvPr/>
        </p:nvSpPr>
        <p:spPr>
          <a:xfrm>
            <a:off x="1784850" y="1919075"/>
            <a:ext cx="5574300" cy="972900"/>
          </a:xfrm>
          <a:prstGeom prst="roundRect">
            <a:avLst>
              <a:gd name="adj" fmla="val 16933"/>
            </a:avLst>
          </a:prstGeom>
          <a:solidFill>
            <a:schemeClr val="accent4"/>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7250" y="2074675"/>
            <a:ext cx="5574300" cy="866700"/>
          </a:xfrm>
          <a:prstGeom prst="roundRect">
            <a:avLst>
              <a:gd name="adj" fmla="val 16933"/>
            </a:avLst>
          </a:prstGeom>
          <a:solidFill>
            <a:schemeClr val="accent4"/>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4850" y="3150475"/>
            <a:ext cx="5574300" cy="868500"/>
          </a:xfrm>
          <a:prstGeom prst="roundRect">
            <a:avLst>
              <a:gd name="adj" fmla="val 30367"/>
            </a:avLst>
          </a:prstGeom>
          <a:solidFill>
            <a:schemeClr val="dk1"/>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7250" y="3355477"/>
            <a:ext cx="5574300" cy="866700"/>
          </a:xfrm>
          <a:prstGeom prst="roundRect">
            <a:avLst>
              <a:gd name="adj" fmla="val 30367"/>
            </a:avLst>
          </a:prstGeom>
          <a:solidFill>
            <a:schemeClr val="dk1"/>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उदारवाद</a:t>
            </a:r>
            <a:endParaRPr sz="48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206725" y="316150"/>
            <a:ext cx="8632200" cy="4531500"/>
          </a:xfrm>
          <a:prstGeom prst="roundRect">
            <a:avLst>
              <a:gd name="adj" fmla="val 545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359125" y="468550"/>
            <a:ext cx="8632200" cy="4531500"/>
          </a:xfrm>
          <a:prstGeom prst="roundRect">
            <a:avLst>
              <a:gd name="adj" fmla="val 545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1772276" y="183481"/>
            <a:ext cx="5501100" cy="6633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rgbClr val="FF0000"/>
                </a:solidFill>
              </a:rPr>
              <a:t>   उदारवाद क्या है</a:t>
            </a:r>
            <a:endParaRPr sz="4800" b="1">
              <a:solidFill>
                <a:srgbClr val="FF0000"/>
              </a:solidFill>
            </a:endParaRPr>
          </a:p>
        </p:txBody>
      </p:sp>
      <p:sp>
        <p:nvSpPr>
          <p:cNvPr id="68" name="Google Shape;68;p14"/>
          <p:cNvSpPr txBox="1"/>
          <p:nvPr/>
        </p:nvSpPr>
        <p:spPr>
          <a:xfrm>
            <a:off x="1353775" y="980850"/>
            <a:ext cx="6826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69" name="Google Shape;69;p14"/>
          <p:cNvSpPr txBox="1"/>
          <p:nvPr/>
        </p:nvSpPr>
        <p:spPr>
          <a:xfrm>
            <a:off x="914400" y="1259530"/>
            <a:ext cx="73152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उदारवाद शब्द अंग्रेजी भाषा के ‘Liberalism’ का हिन्दी अनुवाद है। इसकी उत्पत्ति अंग्रेजी भाषा के शब्द ‘Liberty’ से हुई है। इस दृष्टि से यह स्वतन्त्रता से सम्बन्धित है। इस अर्थ में उदारवाद का अर्थ है ‘व्यक्ति की स्वतन्त्रता का सिद्धान्त।’ ‘Liberalism’ शब्द लेटिन भाषा के ‘Liberalis’ शब्द से भी सम्बन्धित माना जाता है। इस शब्द का अर्थ भी स्वतन्त्रता से है। </a:t>
            </a:r>
            <a:endParaRPr sz="2400" b="1">
              <a:solidFill>
                <a:schemeClr val="lt1"/>
              </a:solidFill>
            </a:endParaRPr>
          </a:p>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p:nvPr/>
        </p:nvSpPr>
        <p:spPr>
          <a:xfrm>
            <a:off x="125"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218875" y="320200"/>
            <a:ext cx="8600700" cy="4484700"/>
          </a:xfrm>
          <a:prstGeom prst="roundRect">
            <a:avLst>
              <a:gd name="adj" fmla="val 7412"/>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371275" y="472600"/>
            <a:ext cx="8600700" cy="4484700"/>
          </a:xfrm>
          <a:prstGeom prst="roundRect">
            <a:avLst>
              <a:gd name="adj" fmla="val 7412"/>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1347575" y="320200"/>
            <a:ext cx="6449100" cy="74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a:t>
            </a:r>
            <a:r>
              <a:rPr lang="en" sz="4800" b="1">
                <a:solidFill>
                  <a:srgbClr val="FF0000"/>
                </a:solidFill>
              </a:rPr>
              <a:t>उदारवाद की परिभाषा</a:t>
            </a:r>
            <a:endParaRPr sz="4800" b="1">
              <a:solidFill>
                <a:srgbClr val="FF0000"/>
              </a:solidFill>
            </a:endParaRPr>
          </a:p>
        </p:txBody>
      </p:sp>
      <p:sp>
        <p:nvSpPr>
          <p:cNvPr id="78" name="Google Shape;78;p15"/>
          <p:cNvSpPr txBox="1"/>
          <p:nvPr/>
        </p:nvSpPr>
        <p:spPr>
          <a:xfrm>
            <a:off x="914400" y="1324779"/>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डेरिक हीटर के अनुसार-</a:t>
            </a:r>
            <a:r>
              <a:rPr lang="en" sz="2400" b="1">
                <a:solidFill>
                  <a:schemeClr val="lt1"/>
                </a:solidFill>
              </a:rPr>
              <a:t>’’स्वतन्त्रता उदारवाद का सार है। स्वतन्त्रता का विचार इतना महत्वपूर्ण है कि उदारवाद की परिभाषा सामाजिक रूप में स्वतन्त्रता का संगठन करने और इसके निहितार्थों का अनुसरण करने के प्रभाव के रूप में की जा सकती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2. हेराल्ट लॉस्की के अनुसार-</a:t>
            </a:r>
            <a:r>
              <a:rPr lang="en" sz="2400" b="1">
                <a:solidFill>
                  <a:schemeClr val="lt1"/>
                </a:solidFill>
              </a:rPr>
              <a:t>’’उदारवाद कुछ सिद्धान्तों का समूह मात्र नहीं बल्कि दिमाग में रहने वाली एक आदत अर्थात् चित्त प्रकृति है।’’</a:t>
            </a: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0"/>
            <a:ext cx="92253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267500" y="340475"/>
            <a:ext cx="8576700" cy="4563900"/>
          </a:xfrm>
          <a:prstGeom prst="roundRect">
            <a:avLst>
              <a:gd name="adj" fmla="val 3730"/>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419900" y="492875"/>
            <a:ext cx="8576700" cy="4563900"/>
          </a:xfrm>
          <a:prstGeom prst="roundRect">
            <a:avLst>
              <a:gd name="adj" fmla="val 3730"/>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6"/>
          <p:cNvSpPr txBox="1"/>
          <p:nvPr/>
        </p:nvSpPr>
        <p:spPr>
          <a:xfrm>
            <a:off x="914400" y="340474"/>
            <a:ext cx="7315200" cy="493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3. डॉ0 आशीर्वादम् के अनुसार-</a:t>
            </a:r>
            <a:r>
              <a:rPr lang="en" sz="2400" b="1">
                <a:solidFill>
                  <a:schemeClr val="lt1"/>
                </a:solidFill>
              </a:rPr>
              <a:t>’’उदारवाद एक क्रमबद्ध विचारधारा न होकर किसी निर्दिष्ट युग में कुछ देशों में व्यक्त की गई विविधतापूर्ण तथा परस्पर विरोधी चिन्तन- धाराओं से युक्त ऐतिहासिक प्रवृत्ति मात्र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4. इनसाइक्लोपीडिया ऑफ ब्रिटेनिका के अनुसार-</a:t>
            </a:r>
            <a:r>
              <a:rPr lang="en" sz="2400" b="1">
                <a:solidFill>
                  <a:schemeClr val="lt1"/>
                </a:solidFill>
              </a:rPr>
              <a:t>’’दर्शन या विचारधारा के रूप में, उदारवाद की परिभाषा प्रशासन की रीति और नीति के रूप में समाज के संगठनकारी सिद्धान्त और व्यक्ति व समुदाय के लिए जीवन-पद्धति में स्वतन्त्रता के प्रति प्रतिबद्ध विचार के रूप में की जा सकती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257050" y="388475"/>
            <a:ext cx="8608200" cy="4442400"/>
          </a:xfrm>
          <a:prstGeom prst="roundRect">
            <a:avLst>
              <a:gd name="adj" fmla="val 65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409450" y="540875"/>
            <a:ext cx="8608200" cy="4442400"/>
          </a:xfrm>
          <a:prstGeom prst="roundRect">
            <a:avLst>
              <a:gd name="adj" fmla="val 65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txBox="1"/>
          <p:nvPr/>
        </p:nvSpPr>
        <p:spPr>
          <a:xfrm>
            <a:off x="914400" y="766982"/>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5. सारटोरी के अनुसार-</a:t>
            </a:r>
            <a:r>
              <a:rPr lang="en" sz="2400" b="1">
                <a:solidFill>
                  <a:schemeClr val="lt1"/>
                </a:solidFill>
              </a:rPr>
              <a:t>’’उदारवाद व्यक्तिगत स्वतन्त्रता, न्यायिक सुरक्षा तथा संवैधानिक राज्य का सिद्धान्त तथा व्यवहार है।’’</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6. लुई वैसरमैन के अनुसार-</a:t>
            </a:r>
            <a:r>
              <a:rPr lang="en" sz="2400" b="1">
                <a:solidFill>
                  <a:schemeClr val="lt1"/>
                </a:solidFill>
              </a:rPr>
              <a:t>’’उदारवाद को भावात्मक तथा वैचारिक दृष्टि से एक ऐसे आन्दोलन के रूप में परिभाषित किया जा सकता है जो जीवन के हर क्षेत्र में व्यक्तिगत स्वतन्त्रता की अभिव्यक्ति में समर्पित रहा है।’’</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p:nvPr/>
        </p:nvSpPr>
        <p:spPr>
          <a:xfrm>
            <a:off x="100" y="0"/>
            <a:ext cx="9144000" cy="5230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8"/>
          <p:cNvSpPr/>
          <p:nvPr/>
        </p:nvSpPr>
        <p:spPr>
          <a:xfrm>
            <a:off x="226975" y="389100"/>
            <a:ext cx="8617200" cy="4563900"/>
          </a:xfrm>
          <a:prstGeom prst="roundRect">
            <a:avLst>
              <a:gd name="adj" fmla="val 506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p:nvPr/>
        </p:nvSpPr>
        <p:spPr>
          <a:xfrm>
            <a:off x="379375" y="541500"/>
            <a:ext cx="8617200" cy="4563900"/>
          </a:xfrm>
          <a:prstGeom prst="roundRect">
            <a:avLst>
              <a:gd name="adj" fmla="val 820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1374775" y="213998"/>
            <a:ext cx="6321600" cy="7371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rgbClr val="FF0000"/>
                </a:solidFill>
              </a:rPr>
              <a:t>   उदारवाद का विकास</a:t>
            </a:r>
            <a:endParaRPr sz="4800" b="1">
              <a:solidFill>
                <a:srgbClr val="FF0000"/>
              </a:solidFill>
            </a:endParaRPr>
          </a:p>
        </p:txBody>
      </p:sp>
      <p:sp>
        <p:nvSpPr>
          <p:cNvPr id="103" name="Google Shape;103;p18"/>
          <p:cNvSpPr txBox="1"/>
          <p:nvPr/>
        </p:nvSpPr>
        <p:spPr>
          <a:xfrm>
            <a:off x="914400" y="1110780"/>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उदारवाद की अवधारणा के बीज सुकरात व अरस्तु के चिन्तन में ही सर्वप्रथम देखने को मिलते हैं। सबसे पहले इन यूनानी चिन्तकों ने ही चिन्तन की स्वतन्त्रता और राजनीतिक स्वतन्त्रता के विचार का प्रतिपादन किया था। मध्य युग में ईसाइयत के धर्म-गुरुओं ने दासता का विरोध एवं धार्मिक स्वतन्त्रता का समर्थक करके उदारवाद के सिद्धान्तों के विकास में महत्वपूर्ण योगदान दिया। कुछ विचारकों का मत है कि उदारवाद का उदय पहले धार्मिक प्रभुत्व और बाद में राजनीतिक प्राधिकारवाद की शक्तियों के विरूद्ध प्रतिक्रिया के रूप में हुआ</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9"/>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9"/>
          <p:cNvSpPr/>
          <p:nvPr/>
        </p:nvSpPr>
        <p:spPr>
          <a:xfrm>
            <a:off x="291825" y="364775"/>
            <a:ext cx="8430600" cy="4446900"/>
          </a:xfrm>
          <a:prstGeom prst="roundRect">
            <a:avLst>
              <a:gd name="adj" fmla="val 583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9"/>
          <p:cNvSpPr/>
          <p:nvPr/>
        </p:nvSpPr>
        <p:spPr>
          <a:xfrm>
            <a:off x="444225" y="517175"/>
            <a:ext cx="8430600" cy="4446900"/>
          </a:xfrm>
          <a:prstGeom prst="roundRect">
            <a:avLst>
              <a:gd name="adj" fmla="val 5833"/>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9"/>
          <p:cNvSpPr/>
          <p:nvPr/>
        </p:nvSpPr>
        <p:spPr>
          <a:xfrm>
            <a:off x="1255425" y="139450"/>
            <a:ext cx="6503400" cy="7431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3000" b="1">
              <a:solidFill>
                <a:srgbClr val="FF0000"/>
              </a:solidFill>
            </a:endParaRPr>
          </a:p>
          <a:p>
            <a:pPr marL="0" lvl="0" indent="0" algn="l" rtl="0">
              <a:spcBef>
                <a:spcPts val="0"/>
              </a:spcBef>
              <a:spcAft>
                <a:spcPts val="0"/>
              </a:spcAft>
              <a:buNone/>
            </a:pPr>
            <a:r>
              <a:rPr lang="en" sz="3000" b="1">
                <a:solidFill>
                  <a:srgbClr val="FF0000"/>
                </a:solidFill>
              </a:rPr>
              <a:t> उदारवाद की प्रमुख विशेषताएं व सिद्धांत</a:t>
            </a:r>
            <a:endParaRPr sz="3000" b="1">
              <a:solidFill>
                <a:srgbClr val="FF0000"/>
              </a:solidFill>
            </a:endParaRPr>
          </a:p>
          <a:p>
            <a:pPr marL="0" lvl="0" indent="0" algn="l" rtl="0">
              <a:spcBef>
                <a:spcPts val="0"/>
              </a:spcBef>
              <a:spcAft>
                <a:spcPts val="0"/>
              </a:spcAft>
              <a:buNone/>
            </a:pPr>
            <a:r>
              <a:rPr lang="en" sz="3000" b="1">
                <a:solidFill>
                  <a:srgbClr val="FF0000"/>
                </a:solidFill>
              </a:rPr>
              <a:t> </a:t>
            </a:r>
            <a:r>
              <a:rPr lang="en" sz="3600" b="1">
                <a:solidFill>
                  <a:srgbClr val="FF0000"/>
                </a:solidFill>
              </a:rPr>
              <a:t>      </a:t>
            </a:r>
            <a:endParaRPr sz="3600" b="1">
              <a:solidFill>
                <a:srgbClr val="FF0000"/>
              </a:solidFill>
            </a:endParaRPr>
          </a:p>
        </p:txBody>
      </p:sp>
      <p:sp>
        <p:nvSpPr>
          <p:cNvPr id="112" name="Google Shape;112;p19"/>
          <p:cNvSpPr txBox="1"/>
          <p:nvPr/>
        </p:nvSpPr>
        <p:spPr>
          <a:xfrm>
            <a:off x="914400" y="882550"/>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मानवीय स्वतन्त्रता का समर्थक –</a:t>
            </a:r>
            <a:r>
              <a:rPr lang="en" sz="2400" b="1">
                <a:solidFill>
                  <a:schemeClr val="lt1"/>
                </a:solidFill>
              </a:rPr>
              <a:t> उदारवाद मनव की स्वतन्त्रता को बढ़ाना चाहता है। उदारवाद की प्रमुख मान्यता यह है कि स्वतन्त्रता व्यक्ति का जन्म सिद्ध अधिकार है। यह व्यक्ति की स्वतन्त्रता का निरपेक्ष समर्थन करता है। </a:t>
            </a:r>
            <a:endParaRPr sz="2400" b="1">
              <a:solidFill>
                <a:schemeClr val="lt1"/>
              </a:solidFill>
            </a:endParaRPr>
          </a:p>
          <a:p>
            <a:pPr marL="0" lvl="0" indent="0" algn="l" rtl="0">
              <a:spcBef>
                <a:spcPts val="0"/>
              </a:spcBef>
              <a:spcAft>
                <a:spcPts val="0"/>
              </a:spcAft>
              <a:buNone/>
            </a:pPr>
            <a:r>
              <a:rPr lang="en" sz="2400" b="1">
                <a:solidFill>
                  <a:srgbClr val="FF0000"/>
                </a:solidFill>
              </a:rPr>
              <a:t>2. मानवीय विवेक में आस्था –</a:t>
            </a:r>
            <a:r>
              <a:rPr lang="en" sz="2400" b="1">
                <a:solidFill>
                  <a:schemeClr val="lt1"/>
                </a:solidFill>
              </a:rPr>
              <a:t> उदारवादी विचारक मानवीय विवेक में विश्वास रखते हैं। उनका मानना है कि मनुष्य ने अपने विवेक से ही आरम्भ से लेकर आज तक जटिल सामाजिक, धार्मिक, आर्थिक, राजनीतिक एवं तकनीकी परिस्थितियों के बीच विकास एवं मानवता का मार्ग निर्धारित एवं विकसित किया है। </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0"/>
          <p:cNvSpPr/>
          <p:nvPr/>
        </p:nvSpPr>
        <p:spPr>
          <a:xfrm>
            <a:off x="204000" y="283725"/>
            <a:ext cx="8601900" cy="4582200"/>
          </a:xfrm>
          <a:prstGeom prst="roundRect">
            <a:avLst>
              <a:gd name="adj" fmla="val 70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356400" y="436125"/>
            <a:ext cx="8601900" cy="4582200"/>
          </a:xfrm>
          <a:prstGeom prst="roundRect">
            <a:avLst>
              <a:gd name="adj" fmla="val 70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txBox="1"/>
          <p:nvPr/>
        </p:nvSpPr>
        <p:spPr>
          <a:xfrm>
            <a:off x="914400" y="647457"/>
            <a:ext cx="7315200" cy="3253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FF0000"/>
                </a:solidFill>
              </a:rPr>
              <a:t>3. प्राकृतिक अधिकारों की धारणा में विश्वास –</a:t>
            </a:r>
            <a:r>
              <a:rPr lang="en" sz="1800" b="1">
                <a:solidFill>
                  <a:schemeClr val="lt1"/>
                </a:solidFill>
              </a:rPr>
              <a:t>उदारवादियों का मानना है कि जीवन, सम्पत्ति एवं स्वतन्त्रता के अधिकार प्राकृतिक अधिकार हैं। स्वतन्त्रता के अन्तर्गत वैयक्तिक, नागरिक, आर्थिक, धार्मिक, सामाजिक राजनीतिक आदि समस्त प्रकार की स्वतन्त्रताएं शामिल हैं। हॉब्स हाऊस ने अपनी पुस्तक ‘Liberalism’ में नौ प्रकार की स्वतन्त्रताओं का वर्णन किया है</a:t>
            </a:r>
            <a:endParaRPr sz="1800" b="1">
              <a:solidFill>
                <a:schemeClr val="lt1"/>
              </a:solidFill>
            </a:endParaRPr>
          </a:p>
          <a:p>
            <a:pPr marL="0" lvl="0" indent="0" algn="l" rtl="0">
              <a:spcBef>
                <a:spcPts val="0"/>
              </a:spcBef>
              <a:spcAft>
                <a:spcPts val="0"/>
              </a:spcAft>
              <a:buNone/>
            </a:pPr>
            <a:endParaRPr sz="1800" b="1">
              <a:solidFill>
                <a:srgbClr val="FF0000"/>
              </a:solidFill>
            </a:endParaRPr>
          </a:p>
          <a:p>
            <a:pPr marL="0" lvl="0" indent="0" algn="l" rtl="0">
              <a:spcBef>
                <a:spcPts val="0"/>
              </a:spcBef>
              <a:spcAft>
                <a:spcPts val="0"/>
              </a:spcAft>
              <a:buNone/>
            </a:pPr>
            <a:r>
              <a:rPr lang="en" sz="1800" b="1">
                <a:solidFill>
                  <a:srgbClr val="FF0000"/>
                </a:solidFill>
              </a:rPr>
              <a:t>5. धर्म-निरपेक्षता में विश्वास –</a:t>
            </a:r>
            <a:r>
              <a:rPr lang="en" sz="1800" b="1">
                <a:solidFill>
                  <a:schemeClr val="lt1"/>
                </a:solidFill>
              </a:rPr>
              <a:t> उदारवाद धर्मनिरपेक्ष दृष्टिकोण का समर्थक है। उदारवाद का जन्म ही मध्ययुग में रोमन कैथोलिक चर्च के निरंकुश धार्मिक आधिपत्य के विरूद्ध प्रतिक्रिया के कारण हुआ था। उस समय चर्च और राजा दोनों व्यक्ति धार्मिक अन्धविश्वासों की आड़ लेकर अत्याचार करते थे। चर्च और राजसत्ता के गठबन्धन ने व्यक्ति को महत्वहीन बना दिया था।</a:t>
            </a:r>
            <a:endParaRPr sz="18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2022-05-25T06:36:03Z</dcterms:modified>
</cp:coreProperties>
</file>