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67c885f725ae341c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67c885f725ae341c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आदर्शवाद</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67" name="Google Shape;67;p14"/>
          <p:cNvSpPr/>
          <p:nvPr/>
        </p:nvSpPr>
        <p:spPr>
          <a:xfrm>
            <a:off x="2079150" y="137447"/>
            <a:ext cx="5290500" cy="6465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आदर्शवाद का अर्थ</a:t>
            </a:r>
            <a:endParaRPr sz="3600" b="1">
              <a:solidFill>
                <a:srgbClr val="FF0000"/>
              </a:solidFill>
            </a:endParaRPr>
          </a:p>
        </p:txBody>
      </p:sp>
      <p:sp>
        <p:nvSpPr>
          <p:cNvPr id="68" name="Google Shape;68;p14"/>
          <p:cNvSpPr txBox="1"/>
          <p:nvPr/>
        </p:nvSpPr>
        <p:spPr>
          <a:xfrm>
            <a:off x="3016200" y="-5120826"/>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समानता क्या है</a:t>
            </a:r>
            <a:endParaRPr sz="3600" b="1">
              <a:solidFill>
                <a:srgbClr val="FF0000"/>
              </a:solidFill>
              <a:latin typeface="Impact"/>
              <a:ea typeface="Impact"/>
              <a:cs typeface="Impact"/>
              <a:sym typeface="Impact"/>
            </a:endParaRPr>
          </a:p>
        </p:txBody>
      </p:sp>
      <p:sp>
        <p:nvSpPr>
          <p:cNvPr id="69" name="Google Shape;69;p14"/>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0" name="Google Shape;70;p14"/>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1" name="Google Shape;71;p14"/>
          <p:cNvSpPr txBox="1"/>
          <p:nvPr/>
        </p:nvSpPr>
        <p:spPr>
          <a:xfrm>
            <a:off x="914400" y="1265624"/>
            <a:ext cx="73152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b="1">
              <a:solidFill>
                <a:schemeClr val="lt1"/>
              </a:solidFill>
            </a:endParaRPr>
          </a:p>
        </p:txBody>
      </p:sp>
      <p:sp>
        <p:nvSpPr>
          <p:cNvPr id="72" name="Google Shape;72;p14"/>
          <p:cNvSpPr txBox="1"/>
          <p:nvPr/>
        </p:nvSpPr>
        <p:spPr>
          <a:xfrm>
            <a:off x="914400" y="1053816"/>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आदर्शवाद का आधार आध्यात्म है। आदर्शवाद मूलभूत रूप से शाश्वत मूल्यों एवं आदर्शों को स्वीकार करता है। इस विचारधारा के अनुसार भौतिक जगत की कोई भी वस्तु शाश्वत नहीं है अतः इनका विशेष महत्व नहीं है। इस विचारधारा के अनुसार आत्मा परमात्मा और विचार ही शाश्वत है। आदर्शवाद के आदि प्रवर्तक प्लेटो के अनुसार प्रत्यक्षों या विचारों का एक वास्तविक विचारों के  प्रकटीकरण से ही यह भौतिक जगत बना है। इसी मत को प्रत्ययवाद या विचारवाद कहा जाता है। </a:t>
            </a:r>
            <a:endParaRPr sz="2400" b="1">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496950" y="456600"/>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1846800" y="137471"/>
            <a:ext cx="5755200" cy="6465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solidFill>
                  <a:srgbClr val="FF0000"/>
                </a:solidFill>
              </a:rPr>
              <a:t>       </a:t>
            </a:r>
            <a:r>
              <a:rPr lang="en" sz="3600" b="1">
                <a:solidFill>
                  <a:srgbClr val="FF0000"/>
                </a:solidFill>
              </a:rPr>
              <a:t>आदर्शवाद की परिभाषा</a:t>
            </a:r>
            <a:endParaRPr sz="3600" b="1">
              <a:solidFill>
                <a:srgbClr val="FF0000"/>
              </a:solidFill>
            </a:endParaRPr>
          </a:p>
        </p:txBody>
      </p:sp>
      <p:sp>
        <p:nvSpPr>
          <p:cNvPr id="81" name="Google Shape;81;p15"/>
          <p:cNvSpPr txBox="1"/>
          <p:nvPr/>
        </p:nvSpPr>
        <p:spPr>
          <a:xfrm>
            <a:off x="914400" y="111560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2" name="Google Shape;82;p15"/>
          <p:cNvSpPr txBox="1"/>
          <p:nvPr/>
        </p:nvSpPr>
        <p:spPr>
          <a:xfrm>
            <a:off x="1197300" y="960300"/>
            <a:ext cx="7054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83" name="Google Shape;83;p15"/>
          <p:cNvSpPr txBox="1"/>
          <p:nvPr/>
        </p:nvSpPr>
        <p:spPr>
          <a:xfrm>
            <a:off x="914400" y="960314"/>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a:t>
            </a:r>
            <a:endParaRPr sz="2400" b="1">
              <a:solidFill>
                <a:srgbClr val="FF0000"/>
              </a:solidFill>
            </a:endParaRPr>
          </a:p>
        </p:txBody>
      </p:sp>
      <p:sp>
        <p:nvSpPr>
          <p:cNvPr id="84" name="Google Shape;84;p15"/>
          <p:cNvSpPr txBox="1"/>
          <p:nvPr/>
        </p:nvSpPr>
        <p:spPr>
          <a:xfrm>
            <a:off x="914400" y="960331"/>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 हार्न की परिभाषा –</a:t>
            </a:r>
            <a:r>
              <a:rPr lang="en" sz="2400" b="1">
                <a:solidFill>
                  <a:schemeClr val="lt1"/>
                </a:solidFill>
              </a:rPr>
              <a:t> हार्न ने आदर्शवाद की परिभाषा इन शब्दों में प्रस्तुत की है – “आदर्शवाद का सार यह है कि ब्रह्माण्ड बुद्धि एवं इच्छा की अभिव्यक्ति है। विश्व के स्थायी तत्व की प्रकृति मानसिक है और भौतिकता की वृद्धि द्वारा व्याख्या की जाती है।”</a:t>
            </a:r>
            <a:endParaRPr sz="2400" b="1">
              <a:solidFill>
                <a:schemeClr val="lt1"/>
              </a:solidFill>
            </a:endParaRPr>
          </a:p>
          <a:p>
            <a:pPr marL="0" lvl="0" indent="0" algn="l" rtl="0">
              <a:spcBef>
                <a:spcPts val="0"/>
              </a:spcBef>
              <a:spcAft>
                <a:spcPts val="0"/>
              </a:spcAft>
              <a:buNone/>
            </a:pPr>
            <a:r>
              <a:rPr lang="en" sz="2400" b="1">
                <a:solidFill>
                  <a:srgbClr val="FF0000"/>
                </a:solidFill>
              </a:rPr>
              <a:t>2. बूबेकर द्वारा परिभाषा –</a:t>
            </a:r>
            <a:r>
              <a:rPr lang="en" sz="2400" b="1">
                <a:solidFill>
                  <a:schemeClr val="lt1"/>
                </a:solidFill>
              </a:rPr>
              <a:t> बूबेकर ने मस्तिष्क को सर्वोपरि स्वीकार करते हुए आदर्शवाद की परिभाषा इन शब्दों में प्रस्तुत की है, “आदर्शवादियों का कहना है कि संसार को समझने के लिए मस्तिष्क सर्वोपरि है। </a:t>
            </a:r>
            <a:endParaRPr sz="24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6"/>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6"/>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6"/>
          <p:cNvSpPr/>
          <p:nvPr/>
        </p:nvSpPr>
        <p:spPr>
          <a:xfrm>
            <a:off x="1395250" y="129488"/>
            <a:ext cx="6658500" cy="7869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आदर्शवाद के आधारभूत सिद्धान्त </a:t>
            </a:r>
            <a:endParaRPr sz="3600"/>
          </a:p>
        </p:txBody>
      </p:sp>
      <p:sp>
        <p:nvSpPr>
          <p:cNvPr id="93" name="Google Shape;93;p16"/>
          <p:cNvSpPr txBox="1"/>
          <p:nvPr/>
        </p:nvSpPr>
        <p:spPr>
          <a:xfrm>
            <a:off x="914400" y="1085730"/>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आदर्शवाद के आधारभूत सिद्धान्त निम्न वर्णित हैं –</a:t>
            </a:r>
            <a:endParaRPr sz="2400" b="1">
              <a:solidFill>
                <a:schemeClr val="lt1"/>
              </a:solidFill>
            </a:endParaRPr>
          </a:p>
          <a:p>
            <a:pPr marL="0" lvl="0" indent="0" algn="l" rtl="0">
              <a:spcBef>
                <a:spcPts val="0"/>
              </a:spcBef>
              <a:spcAft>
                <a:spcPts val="0"/>
              </a:spcAft>
              <a:buNone/>
            </a:pPr>
            <a:r>
              <a:rPr lang="en" sz="2400" b="1">
                <a:solidFill>
                  <a:srgbClr val="FF0000"/>
                </a:solidFill>
              </a:rPr>
              <a:t>1. मनुष्य का जड़ कृति की अपेक्षा अधिक महत्व-</a:t>
            </a:r>
            <a:r>
              <a:rPr lang="en" sz="2400" b="1">
                <a:solidFill>
                  <a:schemeClr val="lt1"/>
                </a:solidFill>
              </a:rPr>
              <a:t> हमारा समस्त जगत दो भागों में विभक्त किया जा सकता है या जड एवं चेतना । चेतन जगत का प्रतिनिधित्व मनुष्य करता है। आदर्शवाद के सिद्धान्तों के अनुसार जड़ प्रकृति की तुलना में चेतन मनुष्य का अधिक महत्व है। इस महत्व का एक मुख्य कारण मनुष्य की बौद्धिक शक्ति भी है। मनुष्य को समस्त जड़जगत का ज्ञान प्राप्त है वह अपने ज्ञान से जड़जगत पर नियन्त्रण स्थापित करता है तथा अपनी संस्कृति का विकास करता है। </a:t>
            </a: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7"/>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7"/>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7"/>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02" name="Google Shape;102;p17"/>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03" name="Google Shape;103;p17"/>
          <p:cNvSpPr txBox="1"/>
          <p:nvPr/>
        </p:nvSpPr>
        <p:spPr>
          <a:xfrm>
            <a:off x="914400" y="647457"/>
            <a:ext cx="73152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2. आध्यात्मिक जगत का विशेष महत्व-</a:t>
            </a:r>
            <a:r>
              <a:rPr lang="en" sz="2400" b="1">
                <a:solidFill>
                  <a:schemeClr val="lt1"/>
                </a:solidFill>
              </a:rPr>
              <a:t> आदर्शवाद की मान्यताओं के अनुसार भौतिक जगत की अपेक्षा आध्यात्मिक जगत का अधिक महत्व है। वास्तव में आध्यात्मिक जगत ही सत्य है। भौतिक ‘जगत मिथ्या मात्र है। </a:t>
            </a:r>
            <a:endParaRPr sz="2400" b="1">
              <a:solidFill>
                <a:schemeClr val="lt1"/>
              </a:solidFill>
            </a:endParaRPr>
          </a:p>
          <a:p>
            <a:pPr marL="0" lvl="0" indent="0" algn="l" rtl="0">
              <a:spcBef>
                <a:spcPts val="0"/>
              </a:spcBef>
              <a:spcAft>
                <a:spcPts val="0"/>
              </a:spcAft>
              <a:buNone/>
            </a:pPr>
            <a:r>
              <a:rPr lang="en" sz="2400" b="1">
                <a:solidFill>
                  <a:srgbClr val="FF0000"/>
                </a:solidFill>
              </a:rPr>
              <a:t>3. आध्यात्मिक मूल्यों का विशेष महत्व-</a:t>
            </a:r>
            <a:r>
              <a:rPr lang="en" sz="2400" b="1">
                <a:solidFill>
                  <a:schemeClr val="lt1"/>
                </a:solidFill>
              </a:rPr>
              <a:t> आदर्शवादी मान्यताओं के अनुसार आध्यात्मिक मूल्यों का अधिक महत्व है। आध्यात्मिक मूल्य हैं, सत्यं, शिव, सुन्दर । ईश्वर के साक्षात्कार के लिए इन मूल्यों को जानना अनिवार्य है। इनके पूर्व साक्षात्कार से ही ईश्वर का साक्षात्कार किया जा सकता है। इन्हीं तथ्यों को ध्यान में रखकर आध्यात्मिक मूल्यों को विशेष महत्व दिया जाता है। </a:t>
            </a:r>
            <a:endParaRPr sz="24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8"/>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8"/>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8"/>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8"/>
          <p:cNvSpPr txBox="1"/>
          <p:nvPr/>
        </p:nvSpPr>
        <p:spPr>
          <a:xfrm>
            <a:off x="914400" y="1205255"/>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12" name="Google Shape;112;p18"/>
          <p:cNvSpPr txBox="1"/>
          <p:nvPr/>
        </p:nvSpPr>
        <p:spPr>
          <a:xfrm>
            <a:off x="914400" y="732932"/>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4. विचार का वस्तु की अपेक्षा अधिक महत्व- </a:t>
            </a:r>
            <a:r>
              <a:rPr lang="en" sz="2400" b="1">
                <a:solidFill>
                  <a:schemeClr val="lt1"/>
                </a:solidFill>
              </a:rPr>
              <a:t>भौतिक जगत की प्रत्येक वस्तु का हमारे मस्तिष्क में एक ही विचार होता है। आदर्शवाद के अनुसार भौतिक वस्तु की अपेक्षा इस विचार का महत्व अधिक होता है। यह मानसिक विचार या प्रयास ही वास्तव में सत्य होता है। </a:t>
            </a:r>
            <a:endParaRPr sz="2400" b="1">
              <a:solidFill>
                <a:schemeClr val="lt1"/>
              </a:solidFill>
            </a:endParaRPr>
          </a:p>
          <a:p>
            <a:pPr marL="0" lvl="0" indent="0" algn="l" rtl="0">
              <a:spcBef>
                <a:spcPts val="0"/>
              </a:spcBef>
              <a:spcAft>
                <a:spcPts val="0"/>
              </a:spcAft>
              <a:buNone/>
            </a:pPr>
            <a:r>
              <a:rPr lang="en" sz="2400" b="1">
                <a:solidFill>
                  <a:srgbClr val="FF0000"/>
                </a:solidFill>
              </a:rPr>
              <a:t>5. अनेकत्व में एकता का सिद्धान्त-</a:t>
            </a:r>
            <a:r>
              <a:rPr lang="en" sz="2400" b="1">
                <a:solidFill>
                  <a:schemeClr val="lt1"/>
                </a:solidFill>
              </a:rPr>
              <a:t> आदर्शवाद के अनुसार अनेकत्व में एकत्व को स्वीकार किया गया है। विश्व में प्रतीत होने वाली विभिन्नता के पीछे एकता भी है। यह एकता ईश्वर, चेतन अथवा सत्य के रूप में नियन्त्रणकारी शक्ति है।</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9"/>
          <p:cNvSpPr/>
          <p:nvPr/>
        </p:nvSpPr>
        <p:spPr>
          <a:xfrm>
            <a:off x="0" y="5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9"/>
          <p:cNvSpPr/>
          <p:nvPr/>
        </p:nvSpPr>
        <p:spPr>
          <a:xfrm>
            <a:off x="288875" y="398425"/>
            <a:ext cx="8586300" cy="44724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9"/>
          <p:cNvSpPr/>
          <p:nvPr/>
        </p:nvSpPr>
        <p:spPr>
          <a:xfrm>
            <a:off x="401432" y="517954"/>
            <a:ext cx="8586300" cy="44724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9"/>
          <p:cNvSpPr txBox="1"/>
          <p:nvPr/>
        </p:nvSpPr>
        <p:spPr>
          <a:xfrm>
            <a:off x="914400" y="737107"/>
            <a:ext cx="73152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7. सत्य विचार आचरण तथा उच्च चरित्र का महत्व-</a:t>
            </a:r>
            <a:r>
              <a:rPr lang="en" sz="2400" b="1">
                <a:solidFill>
                  <a:schemeClr val="lt1"/>
                </a:solidFill>
              </a:rPr>
              <a:t> आदर्शवाद में आचरण को भी विशेष महत्व दिया जाता है। परम लक्ष्य अर्थात् आत्मानुभूति के लिये सत्य-विचार, आचरण एवं उच्च चरित्र का होना भी आवश्यक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8. आध्यात्मिक शक्तियों के आधार पर मानव विकास-</a:t>
            </a:r>
            <a:r>
              <a:rPr lang="en" sz="2400" b="1">
                <a:solidFill>
                  <a:schemeClr val="lt1"/>
                </a:solidFill>
              </a:rPr>
              <a:t> आदर्शवाद के अनुसार मानव विकास आध्यात्मिक शक्तियों के आधार पर होता है। इस मान्यता के अनुसार मनुष्य को कुछ आध्यात्मिक) शक्तियाँ उपलब्ध हैं इन्हीं शक्तियों एवं सभ्यता एवं संस्कृति के द्वारा मनुष्य के अपने भौतिक पर्यावरण) को नियन्त्रण करता है </a:t>
            </a:r>
            <a:endParaRPr sz="24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7</Slides>
  <Notes>7</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2022-05-25T06:34:00Z</dcterms:modified>
</cp:coreProperties>
</file>