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presProps" Target="pres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notesMaster" Target="notesMasters/notesMaster1.xml" /><Relationship Id="rId2" Type="http://schemas.openxmlformats.org/officeDocument/2006/relationships/slide" Target="slides/slide1.xml" /><Relationship Id="rId16" Type="http://schemas.openxmlformats.org/officeDocument/2006/relationships/tableStyles" Target="tableStyle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theme" Target="theme/theme1.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viewProps" Target="viewProp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b2d053008aa529d_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b2d053008aa529d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4ebf4602f8de514f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4ebf4602f8de514f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4ebf4602f8de514f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4ebf4602f8de514f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4ebf4602f8de514f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4ebf4602f8de514f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4ebf4602f8de514f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4ebf4602f8de514f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0868eb487f80e26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30868eb487f80e26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4ebf4602f8de514f_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4ebf4602f8de514f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4ebf4602f8de514f_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4ebf4602f8de514f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4ebf4602f8de514f_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4ebf4602f8de514f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1784850" y="641470"/>
            <a:ext cx="5574300" cy="866700"/>
          </a:xfrm>
          <a:prstGeom prst="roundRect">
            <a:avLst>
              <a:gd name="adj" fmla="val 16667"/>
            </a:avLst>
          </a:prstGeom>
          <a:solidFill>
            <a:srgbClr val="0000FF"/>
          </a:solidFill>
          <a:ln w="762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3"/>
          <p:cNvSpPr/>
          <p:nvPr/>
        </p:nvSpPr>
        <p:spPr>
          <a:xfrm>
            <a:off x="1937250" y="793870"/>
            <a:ext cx="5574300" cy="866700"/>
          </a:xfrm>
          <a:prstGeom prst="roundRect">
            <a:avLst>
              <a:gd name="adj" fmla="val 1666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4800" b="1">
                <a:solidFill>
                  <a:schemeClr val="lt1"/>
                </a:solidFill>
              </a:rPr>
              <a:t>    राजनीति विज्ञान</a:t>
            </a:r>
            <a:endParaRPr sz="4800" b="1">
              <a:solidFill>
                <a:schemeClr val="lt1"/>
              </a:solidFill>
            </a:endParaRPr>
          </a:p>
        </p:txBody>
      </p:sp>
      <p:sp>
        <p:nvSpPr>
          <p:cNvPr id="56" name="Google Shape;56;p13"/>
          <p:cNvSpPr/>
          <p:nvPr/>
        </p:nvSpPr>
        <p:spPr>
          <a:xfrm>
            <a:off x="1784850" y="1919075"/>
            <a:ext cx="5574300" cy="972900"/>
          </a:xfrm>
          <a:prstGeom prst="roundRect">
            <a:avLst>
              <a:gd name="adj" fmla="val 16933"/>
            </a:avLst>
          </a:prstGeom>
          <a:solidFill>
            <a:schemeClr val="accent4"/>
          </a:solid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3"/>
          <p:cNvSpPr/>
          <p:nvPr/>
        </p:nvSpPr>
        <p:spPr>
          <a:xfrm>
            <a:off x="1937250" y="2074675"/>
            <a:ext cx="5574300" cy="866700"/>
          </a:xfrm>
          <a:prstGeom prst="roundRect">
            <a:avLst>
              <a:gd name="adj" fmla="val 16933"/>
            </a:avLst>
          </a:prstGeom>
          <a:solidFill>
            <a:schemeClr val="accent4"/>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t>   SECOND SEMESTER</a:t>
            </a:r>
            <a:endParaRPr sz="3600" b="1"/>
          </a:p>
        </p:txBody>
      </p:sp>
      <p:sp>
        <p:nvSpPr>
          <p:cNvPr id="58" name="Google Shape;58;p13"/>
          <p:cNvSpPr/>
          <p:nvPr/>
        </p:nvSpPr>
        <p:spPr>
          <a:xfrm>
            <a:off x="1784850" y="3150475"/>
            <a:ext cx="5574300" cy="868500"/>
          </a:xfrm>
          <a:prstGeom prst="roundRect">
            <a:avLst>
              <a:gd name="adj" fmla="val 30367"/>
            </a:avLst>
          </a:prstGeom>
          <a:solidFill>
            <a:schemeClr val="dk1"/>
          </a:solid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3"/>
          <p:cNvSpPr/>
          <p:nvPr/>
        </p:nvSpPr>
        <p:spPr>
          <a:xfrm>
            <a:off x="1937250" y="3355477"/>
            <a:ext cx="5574300" cy="866700"/>
          </a:xfrm>
          <a:prstGeom prst="roundRect">
            <a:avLst>
              <a:gd name="adj" fmla="val 30367"/>
            </a:avLst>
          </a:prstGeom>
          <a:solidFill>
            <a:schemeClr val="dk1"/>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4800" b="1">
                <a:solidFill>
                  <a:schemeClr val="lt1"/>
                </a:solidFill>
              </a:rPr>
              <a:t>  राजनीतिक विकास </a:t>
            </a:r>
            <a:endParaRPr sz="4800" b="1">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4"/>
          <p:cNvSpPr/>
          <p:nvPr/>
        </p:nvSpPr>
        <p:spPr>
          <a:xfrm>
            <a:off x="100" y="0"/>
            <a:ext cx="9144000" cy="5143500"/>
          </a:xfrm>
          <a:prstGeom prst="rect">
            <a:avLst/>
          </a:prstGeom>
          <a:solidFill>
            <a:srgbClr val="9800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4"/>
          <p:cNvSpPr/>
          <p:nvPr/>
        </p:nvSpPr>
        <p:spPr>
          <a:xfrm>
            <a:off x="206725" y="316150"/>
            <a:ext cx="8632200" cy="4531500"/>
          </a:xfrm>
          <a:prstGeom prst="roundRect">
            <a:avLst>
              <a:gd name="adj" fmla="val 5456"/>
            </a:avLst>
          </a:prstGeom>
          <a:solidFill>
            <a:srgbClr val="FFD966"/>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4"/>
          <p:cNvSpPr/>
          <p:nvPr/>
        </p:nvSpPr>
        <p:spPr>
          <a:xfrm>
            <a:off x="359125" y="468550"/>
            <a:ext cx="8632200" cy="4531500"/>
          </a:xfrm>
          <a:prstGeom prst="roundRect">
            <a:avLst>
              <a:gd name="adj" fmla="val 5456"/>
            </a:avLst>
          </a:prstGeom>
          <a:solidFill>
            <a:srgbClr val="000000"/>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14"/>
          <p:cNvSpPr/>
          <p:nvPr/>
        </p:nvSpPr>
        <p:spPr>
          <a:xfrm>
            <a:off x="1821551" y="213363"/>
            <a:ext cx="5501100" cy="663300"/>
          </a:xfrm>
          <a:prstGeom prst="roundRect">
            <a:avLst>
              <a:gd name="adj" fmla="val 16667"/>
            </a:avLst>
          </a:prstGeom>
          <a:solidFill>
            <a:schemeClr val="lt1"/>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solidFill>
                  <a:srgbClr val="FF0000"/>
                </a:solidFill>
              </a:rPr>
              <a:t>  राजनीतिक विकास का अर्थ</a:t>
            </a:r>
            <a:endParaRPr sz="3600" b="1">
              <a:solidFill>
                <a:srgbClr val="FF0000"/>
              </a:solidFill>
            </a:endParaRPr>
          </a:p>
        </p:txBody>
      </p:sp>
      <p:sp>
        <p:nvSpPr>
          <p:cNvPr id="68" name="Google Shape;68;p14"/>
          <p:cNvSpPr txBox="1"/>
          <p:nvPr/>
        </p:nvSpPr>
        <p:spPr>
          <a:xfrm>
            <a:off x="1353775" y="980850"/>
            <a:ext cx="6826800" cy="39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solidFill>
                <a:srgbClr val="FF0000"/>
              </a:solidFill>
            </a:endParaRPr>
          </a:p>
        </p:txBody>
      </p:sp>
      <p:sp>
        <p:nvSpPr>
          <p:cNvPr id="69" name="Google Shape;69;p14"/>
          <p:cNvSpPr txBox="1"/>
          <p:nvPr/>
        </p:nvSpPr>
        <p:spPr>
          <a:xfrm>
            <a:off x="914400" y="1205255"/>
            <a:ext cx="7315200" cy="2743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1"/>
                </a:solidFill>
              </a:rPr>
              <a:t>राजनीतिक विकास की अवधारणा एक जटिल अवधारणा है। इसका कोई सर्वमान्य व सामान्य अर्थ निकालना असम्भव है। राजनीतिक विकास को साधारण तौर पर विकास की अवधारणा से सम्बन्धित करके यह निष्कर्ष निकाला जाता है कि राजनीति के क्षेत्र में आगे बढ़ना ही राजनीतिक विकास है इस अर्थ में यह प्रगति का सूचक है इसे राजनीतिक परिवर्तन भी कहा जाता है। </a:t>
            </a:r>
            <a:endParaRPr sz="2400" b="1">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5"/>
          <p:cNvSpPr/>
          <p:nvPr/>
        </p:nvSpPr>
        <p:spPr>
          <a:xfrm>
            <a:off x="125" y="0"/>
            <a:ext cx="9144000" cy="5143500"/>
          </a:xfrm>
          <a:prstGeom prst="rect">
            <a:avLst/>
          </a:prstGeom>
          <a:solidFill>
            <a:srgbClr val="9800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5"/>
          <p:cNvSpPr/>
          <p:nvPr/>
        </p:nvSpPr>
        <p:spPr>
          <a:xfrm>
            <a:off x="218875" y="320200"/>
            <a:ext cx="8600700" cy="4484700"/>
          </a:xfrm>
          <a:prstGeom prst="roundRect">
            <a:avLst>
              <a:gd name="adj" fmla="val 7412"/>
            </a:avLst>
          </a:prstGeom>
          <a:solidFill>
            <a:srgbClr val="FFD966"/>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5"/>
          <p:cNvSpPr/>
          <p:nvPr/>
        </p:nvSpPr>
        <p:spPr>
          <a:xfrm>
            <a:off x="371275" y="472600"/>
            <a:ext cx="8600700" cy="4484700"/>
          </a:xfrm>
          <a:prstGeom prst="roundRect">
            <a:avLst>
              <a:gd name="adj" fmla="val 7412"/>
            </a:avLst>
          </a:prstGeom>
          <a:solidFill>
            <a:srgbClr val="000000"/>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15"/>
          <p:cNvSpPr/>
          <p:nvPr/>
        </p:nvSpPr>
        <p:spPr>
          <a:xfrm>
            <a:off x="1347575" y="320200"/>
            <a:ext cx="6449100" cy="747000"/>
          </a:xfrm>
          <a:prstGeom prst="roundRect">
            <a:avLst>
              <a:gd name="adj" fmla="val 16667"/>
            </a:avLst>
          </a:prstGeom>
          <a:solidFill>
            <a:schemeClr val="lt2"/>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solidFill>
                  <a:srgbClr val="FF0000"/>
                </a:solidFill>
              </a:rPr>
              <a:t>  राजनीतिक विकास की परिभाषा</a:t>
            </a:r>
            <a:endParaRPr sz="3600" b="1">
              <a:solidFill>
                <a:srgbClr val="FF0000"/>
              </a:solidFill>
            </a:endParaRPr>
          </a:p>
        </p:txBody>
      </p:sp>
      <p:sp>
        <p:nvSpPr>
          <p:cNvPr id="78" name="Google Shape;78;p15"/>
          <p:cNvSpPr txBox="1"/>
          <p:nvPr/>
        </p:nvSpPr>
        <p:spPr>
          <a:xfrm>
            <a:off x="914400" y="1384554"/>
            <a:ext cx="7315200" cy="3840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ऑमण्ड व पॉवेल के अनुसार,</a:t>
            </a:r>
            <a:r>
              <a:rPr lang="en" sz="2400" b="1">
                <a:solidFill>
                  <a:schemeClr val="lt1"/>
                </a:solidFill>
              </a:rPr>
              <a:t>" राजनीतिक विकास राजनीतिक संरचनाओं का अभिवद्ध विभेदीकरण व विशेषीकरण तथा राजनीतिक संस्कृति का बढ़ा हुआ लौकिकीकरण है।" </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rgbClr val="FF0000"/>
                </a:solidFill>
              </a:rPr>
              <a:t>एलफ्रड डायमेण्ट के अनुसार,</a:t>
            </a:r>
            <a:r>
              <a:rPr lang="en" sz="2400" b="1">
                <a:solidFill>
                  <a:schemeClr val="lt1"/>
                </a:solidFill>
              </a:rPr>
              <a:t>" राजनीतिक विकास एक ऐसी प्रक्रिया है जिसके द्वारा एक राजनीतिक व्यवस्था के नए प्रकार के लक्ष्यों को निरन्तर सफल रूप में प्राप्त करने की क्षमता बनी रहती है।" </a:t>
            </a:r>
            <a:endParaRPr sz="2400" b="1">
              <a:solidFill>
                <a:schemeClr val="lt1"/>
              </a:solidFill>
            </a:endParaRPr>
          </a:p>
          <a:p>
            <a:pPr marL="0" lvl="0" indent="0" algn="l" rtl="0">
              <a:spcBef>
                <a:spcPts val="0"/>
              </a:spcBef>
              <a:spcAft>
                <a:spcPts val="0"/>
              </a:spcAft>
              <a:buNone/>
            </a:pPr>
            <a:endParaRPr sz="2400" b="1">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6"/>
          <p:cNvSpPr/>
          <p:nvPr/>
        </p:nvSpPr>
        <p:spPr>
          <a:xfrm>
            <a:off x="0" y="0"/>
            <a:ext cx="9225300" cy="5143500"/>
          </a:xfrm>
          <a:prstGeom prst="rect">
            <a:avLst/>
          </a:prstGeom>
          <a:solidFill>
            <a:srgbClr val="9800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6"/>
          <p:cNvSpPr/>
          <p:nvPr/>
        </p:nvSpPr>
        <p:spPr>
          <a:xfrm>
            <a:off x="267500" y="340475"/>
            <a:ext cx="8576700" cy="4563900"/>
          </a:xfrm>
          <a:prstGeom prst="roundRect">
            <a:avLst>
              <a:gd name="adj" fmla="val 3730"/>
            </a:avLst>
          </a:prstGeom>
          <a:solidFill>
            <a:srgbClr val="FFD966"/>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6"/>
          <p:cNvSpPr/>
          <p:nvPr/>
        </p:nvSpPr>
        <p:spPr>
          <a:xfrm>
            <a:off x="419900" y="492875"/>
            <a:ext cx="8576700" cy="4563900"/>
          </a:xfrm>
          <a:prstGeom prst="roundRect">
            <a:avLst>
              <a:gd name="adj" fmla="val 3730"/>
            </a:avLst>
          </a:prstGeom>
          <a:solidFill>
            <a:srgbClr val="000000"/>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16"/>
          <p:cNvSpPr txBox="1"/>
          <p:nvPr/>
        </p:nvSpPr>
        <p:spPr>
          <a:xfrm>
            <a:off x="914400" y="776957"/>
            <a:ext cx="7315200" cy="4206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जाग्बाराइब के अनुसार,</a:t>
            </a:r>
            <a:r>
              <a:rPr lang="en" sz="2400" b="1">
                <a:solidFill>
                  <a:schemeClr val="lt1"/>
                </a:solidFill>
              </a:rPr>
              <a:t>" राजनीतिक विकास एक प्रक्रिया के रूप में राजनीतिक आधुनिकीकरण तथा राजनीतिक संस्थाकरण का जोड़ है।" </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rgbClr val="FF0000"/>
                </a:solidFill>
              </a:rPr>
              <a:t>लियोनार्ड बाइण्डर के अनुसार,</a:t>
            </a:r>
            <a:r>
              <a:rPr lang="en" sz="2400" b="1">
                <a:solidFill>
                  <a:schemeClr val="lt1"/>
                </a:solidFill>
              </a:rPr>
              <a:t>" राजनीतिक विकास राजनीति की शैली एवं प्रकार में परिवर्तन है।"  </a:t>
            </a:r>
            <a:endParaRPr sz="2400" b="1">
              <a:solidFill>
                <a:schemeClr val="lt1"/>
              </a:solidFill>
            </a:endParaRPr>
          </a:p>
          <a:p>
            <a:pPr marL="0" lvl="0" indent="0" algn="l" rtl="0">
              <a:spcBef>
                <a:spcPts val="0"/>
              </a:spcBef>
              <a:spcAft>
                <a:spcPts val="0"/>
              </a:spcAft>
              <a:buNone/>
            </a:pPr>
            <a:endParaRPr sz="2400" b="1">
              <a:solidFill>
                <a:srgbClr val="FF0000"/>
              </a:solidFill>
            </a:endParaRPr>
          </a:p>
          <a:p>
            <a:pPr marL="0" lvl="0" indent="0" algn="l" rtl="0">
              <a:spcBef>
                <a:spcPts val="0"/>
              </a:spcBef>
              <a:spcAft>
                <a:spcPts val="0"/>
              </a:spcAft>
              <a:buNone/>
            </a:pPr>
            <a:r>
              <a:rPr lang="en" sz="2400" b="1">
                <a:solidFill>
                  <a:srgbClr val="FF0000"/>
                </a:solidFill>
              </a:rPr>
              <a:t>विलियम एवं चैम्बर्स के अनुसार,</a:t>
            </a:r>
            <a:r>
              <a:rPr lang="en" sz="2400" b="1">
                <a:solidFill>
                  <a:schemeClr val="lt1"/>
                </a:solidFill>
              </a:rPr>
              <a:t>" राजनीतिक विकास को एक ऐसी राजनीतिक व्यवस्था की ओर बढ़ना माना जा सकता है जिसमें कि उन समस्याओं के संचालन की क्षमता हो जिनका उसे सामना करना पड़ता है । </a:t>
            </a:r>
            <a:endParaRPr sz="2400" b="1">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7"/>
          <p:cNvSpPr/>
          <p:nvPr/>
        </p:nvSpPr>
        <p:spPr>
          <a:xfrm>
            <a:off x="100" y="0"/>
            <a:ext cx="9144000" cy="5230500"/>
          </a:xfrm>
          <a:prstGeom prst="rect">
            <a:avLst/>
          </a:prstGeom>
          <a:solidFill>
            <a:srgbClr val="9800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7"/>
          <p:cNvSpPr/>
          <p:nvPr/>
        </p:nvSpPr>
        <p:spPr>
          <a:xfrm>
            <a:off x="226975" y="389100"/>
            <a:ext cx="8617200" cy="4563900"/>
          </a:xfrm>
          <a:prstGeom prst="roundRect">
            <a:avLst>
              <a:gd name="adj" fmla="val 5063"/>
            </a:avLst>
          </a:prstGeom>
          <a:solidFill>
            <a:srgbClr val="FFD966"/>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7"/>
          <p:cNvSpPr/>
          <p:nvPr/>
        </p:nvSpPr>
        <p:spPr>
          <a:xfrm>
            <a:off x="379375" y="541500"/>
            <a:ext cx="8617200" cy="4563900"/>
          </a:xfrm>
          <a:prstGeom prst="roundRect">
            <a:avLst>
              <a:gd name="adj" fmla="val 8206"/>
            </a:avLst>
          </a:prstGeom>
          <a:solidFill>
            <a:srgbClr val="000000"/>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7"/>
          <p:cNvSpPr/>
          <p:nvPr/>
        </p:nvSpPr>
        <p:spPr>
          <a:xfrm>
            <a:off x="1411300" y="204038"/>
            <a:ext cx="6321600" cy="737100"/>
          </a:xfrm>
          <a:prstGeom prst="roundRect">
            <a:avLst>
              <a:gd name="adj" fmla="val 16667"/>
            </a:avLst>
          </a:prstGeom>
          <a:solidFill>
            <a:schemeClr val="lt2"/>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4800" b="1">
                <a:solidFill>
                  <a:srgbClr val="FF0000"/>
                </a:solidFill>
              </a:rPr>
              <a:t> </a:t>
            </a:r>
            <a:r>
              <a:rPr lang="en" sz="3600" b="1">
                <a:solidFill>
                  <a:srgbClr val="FF0000"/>
                </a:solidFill>
              </a:rPr>
              <a:t>राजनीतिक विकास की व्याख्या </a:t>
            </a:r>
            <a:endParaRPr sz="3600" b="1">
              <a:solidFill>
                <a:srgbClr val="FF0000"/>
              </a:solidFill>
            </a:endParaRPr>
          </a:p>
        </p:txBody>
      </p:sp>
      <p:sp>
        <p:nvSpPr>
          <p:cNvPr id="95" name="Google Shape;95;p17"/>
          <p:cNvSpPr txBox="1"/>
          <p:nvPr/>
        </p:nvSpPr>
        <p:spPr>
          <a:xfrm>
            <a:off x="914400" y="1175381"/>
            <a:ext cx="7315200" cy="3109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1"/>
                </a:solidFill>
              </a:rPr>
              <a:t>राजनीतिक विकास के अर्थ की तरह राजनीतिक विद्वानों ने इसकी विभिन्न व्याख्याएं की है। </a:t>
            </a:r>
            <a:r>
              <a:rPr lang="en" sz="2400" b="1">
                <a:solidFill>
                  <a:srgbClr val="FF0000"/>
                </a:solidFill>
              </a:rPr>
              <a:t>रुपर्ट एसमैन, लिपसेट, कोलमैन तथा कर्टराइट</a:t>
            </a:r>
            <a:r>
              <a:rPr lang="en" sz="2400" b="1">
                <a:solidFill>
                  <a:schemeClr val="lt1"/>
                </a:solidFill>
              </a:rPr>
              <a:t> ने इसे आर्थिक विकास की राजनीतिक पूर्व शर्त के रूप में मान्यता दी है। रोस्टोव ने इसे औद्योगिक समाजों की राजनीति के समान माना है </a:t>
            </a:r>
            <a:r>
              <a:rPr lang="en" sz="2400" b="1">
                <a:solidFill>
                  <a:srgbClr val="FF0000"/>
                </a:solidFill>
              </a:rPr>
              <a:t>डेविड ऐप्टर</a:t>
            </a:r>
            <a:r>
              <a:rPr lang="en" sz="2400" b="1">
                <a:solidFill>
                  <a:schemeClr val="lt1"/>
                </a:solidFill>
              </a:rPr>
              <a:t> ने इसे राजनीतिक आधुनिकीकरण का नाम दिया है। बाइण्डर ने इसे राष्ट्र राज्य सम्बन्धित माना है </a:t>
            </a:r>
            <a:r>
              <a:rPr lang="en" sz="2400" b="1">
                <a:solidFill>
                  <a:srgbClr val="FF0000"/>
                </a:solidFill>
              </a:rPr>
              <a:t>एफ. डब्ल्यू रिग्स</a:t>
            </a:r>
            <a:r>
              <a:rPr lang="en" sz="2400" b="1">
                <a:solidFill>
                  <a:schemeClr val="lt1"/>
                </a:solidFill>
              </a:rPr>
              <a:t> ने इसे प्रशासनिक और कानूनी विकास के रूप में व्यक्त किया है। </a:t>
            </a:r>
            <a:endParaRPr sz="2400" b="1">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8"/>
          <p:cNvSpPr/>
          <p:nvPr/>
        </p:nvSpPr>
        <p:spPr>
          <a:xfrm>
            <a:off x="100" y="0"/>
            <a:ext cx="9144000" cy="5143500"/>
          </a:xfrm>
          <a:prstGeom prst="rect">
            <a:avLst/>
          </a:prstGeom>
          <a:solidFill>
            <a:srgbClr val="9800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8"/>
          <p:cNvSpPr/>
          <p:nvPr/>
        </p:nvSpPr>
        <p:spPr>
          <a:xfrm>
            <a:off x="291825" y="364775"/>
            <a:ext cx="8430600" cy="4446900"/>
          </a:xfrm>
          <a:prstGeom prst="roundRect">
            <a:avLst>
              <a:gd name="adj" fmla="val 5833"/>
            </a:avLst>
          </a:prstGeom>
          <a:solidFill>
            <a:srgbClr val="FFD966"/>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8"/>
          <p:cNvSpPr/>
          <p:nvPr/>
        </p:nvSpPr>
        <p:spPr>
          <a:xfrm>
            <a:off x="444225" y="517175"/>
            <a:ext cx="8430600" cy="4446900"/>
          </a:xfrm>
          <a:prstGeom prst="roundRect">
            <a:avLst>
              <a:gd name="adj" fmla="val 5833"/>
            </a:avLst>
          </a:prstGeom>
          <a:solidFill>
            <a:srgbClr val="000000"/>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8"/>
          <p:cNvSpPr/>
          <p:nvPr/>
        </p:nvSpPr>
        <p:spPr>
          <a:xfrm>
            <a:off x="1255425" y="139450"/>
            <a:ext cx="6503400" cy="743100"/>
          </a:xfrm>
          <a:prstGeom prst="roundRect">
            <a:avLst>
              <a:gd name="adj" fmla="val 16667"/>
            </a:avLst>
          </a:prstGeom>
          <a:solidFill>
            <a:schemeClr val="lt1"/>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3000" b="1">
              <a:solidFill>
                <a:srgbClr val="FF0000"/>
              </a:solidFill>
            </a:endParaRPr>
          </a:p>
          <a:p>
            <a:pPr marL="0" lvl="0" indent="0" algn="l" rtl="0">
              <a:spcBef>
                <a:spcPts val="0"/>
              </a:spcBef>
              <a:spcAft>
                <a:spcPts val="0"/>
              </a:spcAft>
              <a:buNone/>
            </a:pPr>
            <a:r>
              <a:rPr lang="en" sz="3000" b="1">
                <a:solidFill>
                  <a:srgbClr val="FF0000"/>
                </a:solidFill>
              </a:rPr>
              <a:t> राजनीतिक विकास की धारणा के आधार</a:t>
            </a:r>
            <a:r>
              <a:rPr lang="en" sz="3600" b="1">
                <a:solidFill>
                  <a:srgbClr val="FF0000"/>
                </a:solidFill>
              </a:rPr>
              <a:t>       </a:t>
            </a:r>
            <a:endParaRPr sz="3600" b="1">
              <a:solidFill>
                <a:srgbClr val="FF0000"/>
              </a:solidFill>
            </a:endParaRPr>
          </a:p>
        </p:txBody>
      </p:sp>
      <p:sp>
        <p:nvSpPr>
          <p:cNvPr id="104" name="Google Shape;104;p18"/>
          <p:cNvSpPr txBox="1"/>
          <p:nvPr/>
        </p:nvSpPr>
        <p:spPr>
          <a:xfrm>
            <a:off x="914400" y="1063556"/>
            <a:ext cx="7315200" cy="3840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1"/>
                </a:solidFill>
              </a:rPr>
              <a:t>राजनीतिक विकास की धारा के आधार इस प्रकार हैं-- </a:t>
            </a:r>
            <a:endParaRPr sz="2400" b="1">
              <a:solidFill>
                <a:schemeClr val="lt1"/>
              </a:solidFill>
            </a:endParaRPr>
          </a:p>
          <a:p>
            <a:pPr marL="0" lvl="0" indent="0" algn="l" rtl="0">
              <a:spcBef>
                <a:spcPts val="0"/>
              </a:spcBef>
              <a:spcAft>
                <a:spcPts val="0"/>
              </a:spcAft>
              <a:buNone/>
            </a:pPr>
            <a:r>
              <a:rPr lang="en" sz="2400" b="1">
                <a:solidFill>
                  <a:srgbClr val="FF0000"/>
                </a:solidFill>
              </a:rPr>
              <a:t>1. भौगोलिक</a:t>
            </a:r>
            <a:r>
              <a:rPr lang="en" sz="2400" b="1">
                <a:solidFill>
                  <a:schemeClr val="lt1"/>
                </a:solidFill>
              </a:rPr>
              <a:t> </a:t>
            </a:r>
            <a:endParaRPr sz="2400" b="1">
              <a:solidFill>
                <a:schemeClr val="lt1"/>
              </a:solidFill>
            </a:endParaRPr>
          </a:p>
          <a:p>
            <a:pPr marL="0" lvl="0" indent="0" algn="l" rtl="0">
              <a:spcBef>
                <a:spcPts val="0"/>
              </a:spcBef>
              <a:spcAft>
                <a:spcPts val="0"/>
              </a:spcAft>
              <a:buNone/>
            </a:pPr>
            <a:r>
              <a:rPr lang="en" sz="2400" b="1">
                <a:solidFill>
                  <a:schemeClr val="lt1"/>
                </a:solidFill>
              </a:rPr>
              <a:t>इसके अंतर्गत किसी राष्ट्र की भौगोलिक सीमाओं में होने वाले राजनीतिक परिवर्तनों तथा उनके प्रभावों को भौगोलिक विकास कहा जाता हैं। विकासशील देशों की राजनीति इसी के अंतर्गत आती हैं। </a:t>
            </a:r>
            <a:endParaRPr sz="2400" b="1">
              <a:solidFill>
                <a:schemeClr val="lt1"/>
              </a:solidFill>
            </a:endParaRPr>
          </a:p>
          <a:p>
            <a:pPr marL="0" lvl="0" indent="0" algn="l" rtl="0">
              <a:spcBef>
                <a:spcPts val="0"/>
              </a:spcBef>
              <a:spcAft>
                <a:spcPts val="0"/>
              </a:spcAft>
              <a:buNone/>
            </a:pPr>
            <a:r>
              <a:rPr lang="en" sz="2400" b="1">
                <a:solidFill>
                  <a:srgbClr val="FF0000"/>
                </a:solidFill>
              </a:rPr>
              <a:t>2. व्युत्पत्ति </a:t>
            </a:r>
            <a:endParaRPr sz="2400" b="1">
              <a:solidFill>
                <a:srgbClr val="FF0000"/>
              </a:solidFill>
            </a:endParaRPr>
          </a:p>
          <a:p>
            <a:pPr marL="0" lvl="0" indent="0" algn="l" rtl="0">
              <a:spcBef>
                <a:spcPts val="0"/>
              </a:spcBef>
              <a:spcAft>
                <a:spcPts val="0"/>
              </a:spcAft>
              <a:buNone/>
            </a:pPr>
            <a:r>
              <a:rPr lang="en" sz="2400" b="1">
                <a:solidFill>
                  <a:schemeClr val="lt1"/>
                </a:solidFill>
              </a:rPr>
              <a:t>राजनीतिक पक्षों एवं परिणामों के अध्ययनों को राजनीतिक विकास व्युत्पत्ति के आधार पर कहा जाता हैं। आधुनिकीकरण के प्रभाव का इसी के अंतर्गत अध्ययन किया जाता है। </a:t>
            </a:r>
            <a:endParaRPr sz="2400" b="1">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19"/>
          <p:cNvSpPr/>
          <p:nvPr/>
        </p:nvSpPr>
        <p:spPr>
          <a:xfrm>
            <a:off x="-100" y="0"/>
            <a:ext cx="9144000" cy="5143500"/>
          </a:xfrm>
          <a:prstGeom prst="rect">
            <a:avLst/>
          </a:prstGeom>
          <a:solidFill>
            <a:srgbClr val="9800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9"/>
          <p:cNvSpPr/>
          <p:nvPr/>
        </p:nvSpPr>
        <p:spPr>
          <a:xfrm>
            <a:off x="257050" y="388475"/>
            <a:ext cx="8608200" cy="4442400"/>
          </a:xfrm>
          <a:prstGeom prst="roundRect">
            <a:avLst>
              <a:gd name="adj" fmla="val 6546"/>
            </a:avLst>
          </a:prstGeom>
          <a:solidFill>
            <a:srgbClr val="FFD966"/>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9"/>
          <p:cNvSpPr/>
          <p:nvPr/>
        </p:nvSpPr>
        <p:spPr>
          <a:xfrm>
            <a:off x="409450" y="540875"/>
            <a:ext cx="8608200" cy="4442400"/>
          </a:xfrm>
          <a:prstGeom prst="roundRect">
            <a:avLst>
              <a:gd name="adj" fmla="val 6546"/>
            </a:avLst>
          </a:prstGeom>
          <a:solidFill>
            <a:srgbClr val="000000"/>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9"/>
          <p:cNvSpPr txBox="1"/>
          <p:nvPr/>
        </p:nvSpPr>
        <p:spPr>
          <a:xfrm>
            <a:off x="914400" y="640275"/>
            <a:ext cx="7315200" cy="493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3. प्रकार्यात्मक</a:t>
            </a:r>
            <a:r>
              <a:rPr lang="en" sz="2400" b="1">
                <a:solidFill>
                  <a:schemeClr val="lt1"/>
                </a:solidFill>
              </a:rPr>
              <a:t> </a:t>
            </a:r>
            <a:endParaRPr sz="2400" b="1">
              <a:solidFill>
                <a:schemeClr val="lt1"/>
              </a:solidFill>
            </a:endParaRPr>
          </a:p>
          <a:p>
            <a:pPr marL="0" lvl="0" indent="0" algn="l" rtl="0">
              <a:spcBef>
                <a:spcPts val="0"/>
              </a:spcBef>
              <a:spcAft>
                <a:spcPts val="0"/>
              </a:spcAft>
              <a:buNone/>
            </a:pPr>
            <a:r>
              <a:rPr lang="en" sz="2400" b="1">
                <a:solidFill>
                  <a:schemeClr val="lt1"/>
                </a:solidFill>
              </a:rPr>
              <a:t>समाज में संस्था, मूल्य, नेतृत्व आदि की आवश्यकता कतिपय कार्यों के लिए होती हैं। ऐसी आवश्यकता राष्ट्र विकास बन जाती हैं। </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chemeClr val="lt1"/>
                </a:solidFill>
              </a:rPr>
              <a:t>इस दृष्टि से राजनीतिक विकास की परिभाषा हटिंगटन ने इस प्रकार दी हैं," राजनीतिक विकास को विभिन्न ढंग के परिवर्तन के प्रतिरूप में परिभाषित किया गया है जो एक विशिष्टानुसार के समाज में विशिष्ट कारणों से विशिष्ट लक्ष्यों की ओर निर्दिष्ट है अथवा जो विशिष्ट प्रकार की सामाजिक और आर्थिक अवस्थाओं में प्रकार्य के लिए आवश्यक हैं।" </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endParaRPr sz="2400" b="1">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0"/>
          <p:cNvSpPr/>
          <p:nvPr/>
        </p:nvSpPr>
        <p:spPr>
          <a:xfrm>
            <a:off x="100" y="0"/>
            <a:ext cx="9144000" cy="5143500"/>
          </a:xfrm>
          <a:prstGeom prst="rect">
            <a:avLst/>
          </a:prstGeom>
          <a:solidFill>
            <a:srgbClr val="9800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20"/>
          <p:cNvSpPr/>
          <p:nvPr/>
        </p:nvSpPr>
        <p:spPr>
          <a:xfrm>
            <a:off x="204000" y="283725"/>
            <a:ext cx="8601900" cy="4582200"/>
          </a:xfrm>
          <a:prstGeom prst="roundRect">
            <a:avLst>
              <a:gd name="adj" fmla="val 7046"/>
            </a:avLst>
          </a:prstGeom>
          <a:solidFill>
            <a:srgbClr val="FFD966"/>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0"/>
          <p:cNvSpPr/>
          <p:nvPr/>
        </p:nvSpPr>
        <p:spPr>
          <a:xfrm>
            <a:off x="356400" y="436125"/>
            <a:ext cx="8601900" cy="4582200"/>
          </a:xfrm>
          <a:prstGeom prst="roundRect">
            <a:avLst>
              <a:gd name="adj" fmla="val 7046"/>
            </a:avLst>
          </a:prstGeom>
          <a:solidFill>
            <a:srgbClr val="000000"/>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20"/>
          <p:cNvSpPr/>
          <p:nvPr/>
        </p:nvSpPr>
        <p:spPr>
          <a:xfrm>
            <a:off x="1702351" y="159372"/>
            <a:ext cx="5605200" cy="777000"/>
          </a:xfrm>
          <a:prstGeom prst="roundRect">
            <a:avLst>
              <a:gd name="adj" fmla="val 16667"/>
            </a:avLst>
          </a:prstGeom>
          <a:solidFill>
            <a:schemeClr val="lt2"/>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FF0000"/>
                </a:solidFill>
              </a:rPr>
              <a:t>राजनीतिक विकास संबंधी समस्याएं </a:t>
            </a:r>
            <a:endParaRPr sz="3000"/>
          </a:p>
        </p:txBody>
      </p:sp>
      <p:sp>
        <p:nvSpPr>
          <p:cNvPr id="121" name="Google Shape;121;p20"/>
          <p:cNvSpPr txBox="1"/>
          <p:nvPr/>
        </p:nvSpPr>
        <p:spPr>
          <a:xfrm>
            <a:off x="914400" y="1045875"/>
            <a:ext cx="7315200" cy="3253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rgbClr val="FF0000"/>
                </a:solidFill>
              </a:rPr>
              <a:t>1. राज्य निर्माण संबंध समस्यायें</a:t>
            </a:r>
            <a:r>
              <a:rPr lang="en" sz="1800" b="1">
                <a:solidFill>
                  <a:schemeClr val="lt1"/>
                </a:solidFill>
              </a:rPr>
              <a:t> राजव्यवस्था का अपने क्षेत्र के बाहर और अंदर तक प्रवेशन (Penetration) करना पड़ता है और उनका एकीकरण  करना पड़ता हैं। </a:t>
            </a:r>
            <a:endParaRPr sz="1800" b="1">
              <a:solidFill>
                <a:schemeClr val="lt1"/>
              </a:solidFill>
            </a:endParaRPr>
          </a:p>
          <a:p>
            <a:pPr marL="0" lvl="0" indent="0" algn="l" rtl="0">
              <a:spcBef>
                <a:spcPts val="0"/>
              </a:spcBef>
              <a:spcAft>
                <a:spcPts val="0"/>
              </a:spcAft>
              <a:buNone/>
            </a:pPr>
            <a:r>
              <a:rPr lang="en" sz="1800" b="1">
                <a:solidFill>
                  <a:srgbClr val="FF0000"/>
                </a:solidFill>
              </a:rPr>
              <a:t>2. निष्ठा व प्रतिबद्धता विषयक समस्या</a:t>
            </a:r>
            <a:r>
              <a:rPr lang="en" sz="1800" b="1">
                <a:solidFill>
                  <a:schemeClr val="lt1"/>
                </a:solidFill>
              </a:rPr>
              <a:t> राजव्यवस्था को स्वयं को राष्ट्र बनाने के हेतु 'राष्ट्र निर्माण' से सम्बद्ध समस्याओं का सामना करना पड़ता हैं। </a:t>
            </a:r>
            <a:endParaRPr sz="1800" b="1">
              <a:solidFill>
                <a:schemeClr val="lt1"/>
              </a:solidFill>
            </a:endParaRPr>
          </a:p>
          <a:p>
            <a:pPr marL="0" lvl="0" indent="0" algn="l" rtl="0">
              <a:spcBef>
                <a:spcPts val="0"/>
              </a:spcBef>
              <a:spcAft>
                <a:spcPts val="0"/>
              </a:spcAft>
              <a:buNone/>
            </a:pPr>
            <a:r>
              <a:rPr lang="en" sz="1800" b="1">
                <a:solidFill>
                  <a:srgbClr val="FF0000"/>
                </a:solidFill>
              </a:rPr>
              <a:t>3. सहभाग की समस्या</a:t>
            </a:r>
            <a:r>
              <a:rPr lang="en" sz="1800" b="1">
                <a:solidFill>
                  <a:schemeClr val="lt1"/>
                </a:solidFill>
              </a:rPr>
              <a:t> समाज के विभिन्न समूह तथा वर्ग आदि व्यवस्था की विनिश्चयन की प्रक्रिया में भाग लेने की माँग करते हैं। राजव्यवस्था को इस समस्या का समाधान करना पड़ता हैं। </a:t>
            </a:r>
            <a:endParaRPr sz="1800" b="1">
              <a:solidFill>
                <a:schemeClr val="lt1"/>
              </a:solidFill>
            </a:endParaRPr>
          </a:p>
          <a:p>
            <a:pPr marL="0" lvl="0" indent="0" algn="l" rtl="0">
              <a:spcBef>
                <a:spcPts val="0"/>
              </a:spcBef>
              <a:spcAft>
                <a:spcPts val="0"/>
              </a:spcAft>
              <a:buNone/>
            </a:pPr>
            <a:r>
              <a:rPr lang="en" sz="1800" b="1">
                <a:solidFill>
                  <a:srgbClr val="FF0000"/>
                </a:solidFill>
              </a:rPr>
              <a:t>4. वितरण समस्या</a:t>
            </a:r>
            <a:r>
              <a:rPr lang="en" sz="1800" b="1">
                <a:solidFill>
                  <a:schemeClr val="lt1"/>
                </a:solidFill>
              </a:rPr>
              <a:t> इस समस्या का संबंध लोक-कल्याण की माँग से होता है। लोक-कल्याण की माँग कि," राजव्यवस्था आय, धन व अवसर आदि का पुनर्वितरण  करे, घरेलू समाज के दबाव से आती हैं। </a:t>
            </a:r>
            <a:endParaRPr sz="1800" b="1">
              <a:solidFill>
                <a:schemeClr val="l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1"/>
          <p:cNvSpPr/>
          <p:nvPr/>
        </p:nvSpPr>
        <p:spPr>
          <a:xfrm>
            <a:off x="100" y="0"/>
            <a:ext cx="9144000" cy="5143500"/>
          </a:xfrm>
          <a:prstGeom prst="rect">
            <a:avLst/>
          </a:prstGeom>
          <a:solidFill>
            <a:srgbClr val="9800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21"/>
          <p:cNvSpPr/>
          <p:nvPr/>
        </p:nvSpPr>
        <p:spPr>
          <a:xfrm>
            <a:off x="283725" y="368850"/>
            <a:ext cx="8563800" cy="4567800"/>
          </a:xfrm>
          <a:prstGeom prst="roundRect">
            <a:avLst>
              <a:gd name="adj" fmla="val 7276"/>
            </a:avLst>
          </a:prstGeom>
          <a:solidFill>
            <a:srgbClr val="FFD966"/>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21"/>
          <p:cNvSpPr/>
          <p:nvPr/>
        </p:nvSpPr>
        <p:spPr>
          <a:xfrm>
            <a:off x="436125" y="521250"/>
            <a:ext cx="8563800" cy="4567800"/>
          </a:xfrm>
          <a:prstGeom prst="roundRect">
            <a:avLst>
              <a:gd name="adj" fmla="val 7276"/>
            </a:avLst>
          </a:prstGeom>
          <a:solidFill>
            <a:srgbClr val="000000"/>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21"/>
          <p:cNvSpPr/>
          <p:nvPr/>
        </p:nvSpPr>
        <p:spPr>
          <a:xfrm>
            <a:off x="2041000" y="227986"/>
            <a:ext cx="5062200" cy="703800"/>
          </a:xfrm>
          <a:prstGeom prst="roundRect">
            <a:avLst>
              <a:gd name="adj" fmla="val 18535"/>
            </a:avLst>
          </a:prstGeom>
          <a:solidFill>
            <a:schemeClr val="lt2"/>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solidFill>
                  <a:srgbClr val="FF0000"/>
                </a:solidFill>
              </a:rPr>
              <a:t>    </a:t>
            </a:r>
            <a:r>
              <a:rPr lang="en" sz="4800" b="1">
                <a:solidFill>
                  <a:srgbClr val="FF0000"/>
                </a:solidFill>
              </a:rPr>
              <a:t>अन्य समस्यायें </a:t>
            </a:r>
            <a:endParaRPr sz="4800" b="1">
              <a:solidFill>
                <a:srgbClr val="FF0000"/>
              </a:solidFill>
            </a:endParaRPr>
          </a:p>
        </p:txBody>
      </p:sp>
      <p:sp>
        <p:nvSpPr>
          <p:cNvPr id="130" name="Google Shape;130;p21"/>
          <p:cNvSpPr txBox="1"/>
          <p:nvPr/>
        </p:nvSpPr>
        <p:spPr>
          <a:xfrm>
            <a:off x="914400" y="1215230"/>
            <a:ext cx="7315200" cy="3840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1"/>
                </a:solidFill>
              </a:rPr>
              <a:t>कुछ विचारकों ने इन समस्याओं में निम्नलिखित समस्याएं भी जोड़ दी हैं-- </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chemeClr val="lt1"/>
                </a:solidFill>
              </a:rPr>
              <a:t>1. राजनीतिक व्यवस्था की क्षमता में वृद्धि की समस्या। </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chemeClr val="lt1"/>
                </a:solidFill>
              </a:rPr>
              <a:t>2. समानता लाने की समस्या। </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chemeClr val="lt1"/>
                </a:solidFill>
              </a:rPr>
              <a:t>3. वैधता प्राप्त करने की समस्या। </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chemeClr val="lt1"/>
                </a:solidFill>
              </a:rPr>
              <a:t>4. आधुनिकीकरण की समस्या। </a:t>
            </a:r>
            <a:endParaRPr sz="2400" b="1">
              <a:solidFill>
                <a:schemeClr val="l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2"/>
          <p:cNvSpPr/>
          <p:nvPr/>
        </p:nvSpPr>
        <p:spPr>
          <a:xfrm>
            <a:off x="100" y="0"/>
            <a:ext cx="9144000" cy="5143500"/>
          </a:xfrm>
          <a:prstGeom prst="rect">
            <a:avLst/>
          </a:prstGeom>
          <a:solidFill>
            <a:srgbClr val="980000"/>
          </a:solidFill>
          <a:ln w="762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22"/>
          <p:cNvSpPr/>
          <p:nvPr/>
        </p:nvSpPr>
        <p:spPr>
          <a:xfrm>
            <a:off x="92910" y="259797"/>
            <a:ext cx="8730600" cy="4623900"/>
          </a:xfrm>
          <a:prstGeom prst="roundRect">
            <a:avLst>
              <a:gd name="adj" fmla="val 7539"/>
            </a:avLst>
          </a:prstGeom>
          <a:solidFill>
            <a:srgbClr val="FFD966"/>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22"/>
          <p:cNvSpPr/>
          <p:nvPr/>
        </p:nvSpPr>
        <p:spPr>
          <a:xfrm>
            <a:off x="206802" y="398016"/>
            <a:ext cx="8730600" cy="4623900"/>
          </a:xfrm>
          <a:prstGeom prst="roundRect">
            <a:avLst>
              <a:gd name="adj" fmla="val 7539"/>
            </a:avLst>
          </a:prstGeom>
          <a:solidFill>
            <a:srgbClr val="000000"/>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22"/>
          <p:cNvSpPr/>
          <p:nvPr/>
        </p:nvSpPr>
        <p:spPr>
          <a:xfrm>
            <a:off x="1809424" y="149611"/>
            <a:ext cx="5800500" cy="666600"/>
          </a:xfrm>
          <a:prstGeom prst="roundRect">
            <a:avLst>
              <a:gd name="adj" fmla="val 16667"/>
            </a:avLst>
          </a:prstGeom>
          <a:solidFill>
            <a:schemeClr val="lt2"/>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FF0000"/>
                </a:solidFill>
              </a:rPr>
              <a:t>   विकासशील देशों में समस्यायें </a:t>
            </a:r>
            <a:endParaRPr sz="3600" b="1">
              <a:solidFill>
                <a:srgbClr val="FF0000"/>
              </a:solidFill>
            </a:endParaRPr>
          </a:p>
        </p:txBody>
      </p:sp>
      <p:sp>
        <p:nvSpPr>
          <p:cNvPr id="139" name="Google Shape;139;p22"/>
          <p:cNvSpPr txBox="1"/>
          <p:nvPr/>
        </p:nvSpPr>
        <p:spPr>
          <a:xfrm>
            <a:off x="914400" y="1055856"/>
            <a:ext cx="7315200" cy="4571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1"/>
                </a:solidFill>
              </a:rPr>
              <a:t>विकासशील देशों में राजनीतिक विकास की प्रमुख समस्यायें निम्नलिखित हैं-- </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chemeClr val="lt1"/>
                </a:solidFill>
              </a:rPr>
              <a:t>1. राजनीतिक विकास के माॅडल के चयन की समस्या। </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chemeClr val="lt1"/>
                </a:solidFill>
              </a:rPr>
              <a:t>2. राजनीतिक स्थायित्व की समस्या। </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chemeClr val="lt1"/>
                </a:solidFill>
              </a:rPr>
              <a:t>3. संरचनात्मक व्यवस्थाओं की सुस्थिर स्थापना की समस्या। </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chemeClr val="lt1"/>
                </a:solidFill>
              </a:rPr>
              <a:t>4. राजनीतिक विकास के अभिकरण।</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endParaRPr sz="2400" b="1">
              <a:solidFill>
                <a:schemeClr val="lt1"/>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10</Slides>
  <Notes>10</Notes>
  <HiddenSlides>0</HiddenSlide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poorvasingh827@gmail.com</cp:lastModifiedBy>
  <cp:revision>1</cp:revision>
  <dcterms:modified xsi:type="dcterms:W3CDTF">2022-05-25T06:32:08Z</dcterms:modified>
</cp:coreProperties>
</file>