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11"/>
  </p:notesMasterIdLst>
  <p:sldIdLst>
    <p:sldId id="256" r:id="rId2"/>
    <p:sldId id="257" r:id="rId3"/>
    <p:sldId id="258" r:id="rId4"/>
    <p:sldId id="259" r:id="rId5"/>
    <p:sldId id="260" r:id="rId6"/>
    <p:sldId id="261" r:id="rId7"/>
    <p:sldId id="262" r:id="rId8"/>
    <p:sldId id="263" r:id="rId9"/>
    <p:sldId id="264" r:id="rId10"/>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varScale="1">
        <p:scale>
          <a:sx n="100" d="100"/>
          <a:sy n="100" d="100"/>
        </p:scale>
        <p:origin x="0" y="0"/>
      </p:cViewPr>
      <p:guideLst>
        <p:guide orient="horz" pos="1620"/>
        <p:guide pos="2880"/>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viewProps" Target="viewProps.xml" /><Relationship Id="rId3" Type="http://schemas.openxmlformats.org/officeDocument/2006/relationships/slide" Target="slides/slide2.xml" /><Relationship Id="rId7" Type="http://schemas.openxmlformats.org/officeDocument/2006/relationships/slide" Target="slides/slide6.xml" /><Relationship Id="rId12" Type="http://schemas.openxmlformats.org/officeDocument/2006/relationships/presProps" Target="pres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notesMaster" Target="notesMasters/notesMaster1.xml" /><Relationship Id="rId5" Type="http://schemas.openxmlformats.org/officeDocument/2006/relationships/slide" Target="slides/slide4.xml" /><Relationship Id="rId15" Type="http://schemas.openxmlformats.org/officeDocument/2006/relationships/tableStyles" Target="tableStyles.xml" /><Relationship Id="rId10" Type="http://schemas.openxmlformats.org/officeDocument/2006/relationships/slide" Target="slides/slide9.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 /><Relationship Id="rId1" Type="http://schemas.openxmlformats.org/officeDocument/2006/relationships/notesMaster" Target="../notesMasters/notesMaster1.xml" /></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b2d053008aa529d_1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b2d053008aa529d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p:cNvGrpSpPr/>
        <p:nvPr/>
      </p:nvGrpSpPr>
      <p:grpSpPr>
        <a:xfrm>
          <a:off x="0" y="0"/>
          <a:ext cx="0" cy="0"/>
          <a:chOff x="0" y="0"/>
          <a:chExt cx="0" cy="0"/>
        </a:xfrm>
      </p:grpSpPr>
      <p:sp>
        <p:nvSpPr>
          <p:cNvPr id="61" name="Google Shape;61;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 name="Google Shape;6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Google Shape;71;g4ebf4602f8de514f_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 name="Google Shape;72;g4ebf4602f8de514f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Google Shape;80;g4ebf4602f8de514f_1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 name="Google Shape;81;g4ebf4602f8de514f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4ebf4602f8de514f_1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 name="Google Shape;89;g4ebf4602f8de514f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g4ebf4602f8de514f_2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8" name="Google Shape;98;g4ebf4602f8de514f_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g4ebf4602f8de514f_2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 name="Google Shape;106;g4ebf4602f8de514f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4ebf4602f8de514f_3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 name="Google Shape;115;g4ebf4602f8de514f_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g4ebf4602f8de514f_3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4" name="Google Shape;124;g4ebf4602f8de514f_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p:nvPr/>
        </p:nvSpPr>
        <p:spPr>
          <a:xfrm>
            <a:off x="1784850" y="641470"/>
            <a:ext cx="5574300" cy="866700"/>
          </a:xfrm>
          <a:prstGeom prst="roundRect">
            <a:avLst>
              <a:gd name="adj" fmla="val 16667"/>
            </a:avLst>
          </a:prstGeom>
          <a:solidFill>
            <a:srgbClr val="0000FF"/>
          </a:solidFill>
          <a:ln w="762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13"/>
          <p:cNvSpPr/>
          <p:nvPr/>
        </p:nvSpPr>
        <p:spPr>
          <a:xfrm>
            <a:off x="1937250" y="793870"/>
            <a:ext cx="5574300" cy="866700"/>
          </a:xfrm>
          <a:prstGeom prst="roundRect">
            <a:avLst>
              <a:gd name="adj" fmla="val 16667"/>
            </a:avLst>
          </a:prstGeom>
          <a:solidFill>
            <a:srgbClr val="0000FF"/>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4800" b="1">
                <a:solidFill>
                  <a:schemeClr val="lt1"/>
                </a:solidFill>
              </a:rPr>
              <a:t>    राजनीति विज्ञान</a:t>
            </a:r>
            <a:endParaRPr sz="4800" b="1">
              <a:solidFill>
                <a:schemeClr val="lt1"/>
              </a:solidFill>
            </a:endParaRPr>
          </a:p>
        </p:txBody>
      </p:sp>
      <p:sp>
        <p:nvSpPr>
          <p:cNvPr id="56" name="Google Shape;56;p13"/>
          <p:cNvSpPr/>
          <p:nvPr/>
        </p:nvSpPr>
        <p:spPr>
          <a:xfrm>
            <a:off x="1784850" y="1919075"/>
            <a:ext cx="5574300" cy="972900"/>
          </a:xfrm>
          <a:prstGeom prst="roundRect">
            <a:avLst>
              <a:gd name="adj" fmla="val 16933"/>
            </a:avLst>
          </a:prstGeom>
          <a:solidFill>
            <a:schemeClr val="accent4"/>
          </a:solidFill>
          <a:ln w="7620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13"/>
          <p:cNvSpPr/>
          <p:nvPr/>
        </p:nvSpPr>
        <p:spPr>
          <a:xfrm>
            <a:off x="1937250" y="2074675"/>
            <a:ext cx="5574300" cy="866700"/>
          </a:xfrm>
          <a:prstGeom prst="roundRect">
            <a:avLst>
              <a:gd name="adj" fmla="val 16933"/>
            </a:avLst>
          </a:prstGeom>
          <a:solidFill>
            <a:schemeClr val="accent4"/>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3600" b="1"/>
              <a:t>   SECOND SEMESTER</a:t>
            </a:r>
            <a:endParaRPr sz="3600" b="1"/>
          </a:p>
        </p:txBody>
      </p:sp>
      <p:sp>
        <p:nvSpPr>
          <p:cNvPr id="58" name="Google Shape;58;p13"/>
          <p:cNvSpPr/>
          <p:nvPr/>
        </p:nvSpPr>
        <p:spPr>
          <a:xfrm>
            <a:off x="1784850" y="3150475"/>
            <a:ext cx="5574300" cy="868500"/>
          </a:xfrm>
          <a:prstGeom prst="roundRect">
            <a:avLst>
              <a:gd name="adj" fmla="val 30367"/>
            </a:avLst>
          </a:prstGeom>
          <a:solidFill>
            <a:schemeClr val="dk1"/>
          </a:solidFill>
          <a:ln w="7620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9;p13"/>
          <p:cNvSpPr/>
          <p:nvPr/>
        </p:nvSpPr>
        <p:spPr>
          <a:xfrm>
            <a:off x="1937250" y="3355477"/>
            <a:ext cx="5574300" cy="866700"/>
          </a:xfrm>
          <a:prstGeom prst="roundRect">
            <a:avLst>
              <a:gd name="adj" fmla="val 30367"/>
            </a:avLst>
          </a:prstGeom>
          <a:solidFill>
            <a:schemeClr val="dk1"/>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4800" b="1">
                <a:solidFill>
                  <a:schemeClr val="lt1"/>
                </a:solidFill>
              </a:rPr>
              <a:t>   न्याय का सिद्धांत </a:t>
            </a:r>
            <a:endParaRPr sz="4800" b="1">
              <a:solidFill>
                <a:schemeClr val="lt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3"/>
        <p:cNvGrpSpPr/>
        <p:nvPr/>
      </p:nvGrpSpPr>
      <p:grpSpPr>
        <a:xfrm>
          <a:off x="0" y="0"/>
          <a:ext cx="0" cy="0"/>
          <a:chOff x="0" y="0"/>
          <a:chExt cx="0" cy="0"/>
        </a:xfrm>
      </p:grpSpPr>
      <p:sp>
        <p:nvSpPr>
          <p:cNvPr id="64" name="Google Shape;64;p14"/>
          <p:cNvSpPr/>
          <p:nvPr/>
        </p:nvSpPr>
        <p:spPr>
          <a:xfrm>
            <a:off x="100" y="0"/>
            <a:ext cx="9144000" cy="5143500"/>
          </a:xfrm>
          <a:prstGeom prst="rect">
            <a:avLst/>
          </a:prstGeom>
          <a:solidFill>
            <a:srgbClr val="980000"/>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65;p14"/>
          <p:cNvSpPr/>
          <p:nvPr/>
        </p:nvSpPr>
        <p:spPr>
          <a:xfrm>
            <a:off x="206725" y="316150"/>
            <a:ext cx="8632200" cy="4531500"/>
          </a:xfrm>
          <a:prstGeom prst="roundRect">
            <a:avLst>
              <a:gd name="adj" fmla="val 5456"/>
            </a:avLst>
          </a:prstGeom>
          <a:solidFill>
            <a:srgbClr val="FFD966"/>
          </a:solidFill>
          <a:ln w="76200" cap="flat" cmpd="sng">
            <a:solidFill>
              <a:srgbClr val="0000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14"/>
          <p:cNvSpPr/>
          <p:nvPr/>
        </p:nvSpPr>
        <p:spPr>
          <a:xfrm>
            <a:off x="359125" y="468550"/>
            <a:ext cx="8632200" cy="4531500"/>
          </a:xfrm>
          <a:prstGeom prst="roundRect">
            <a:avLst>
              <a:gd name="adj" fmla="val 5456"/>
            </a:avLst>
          </a:prstGeom>
          <a:solidFill>
            <a:srgbClr val="000000"/>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67;p14"/>
          <p:cNvSpPr/>
          <p:nvPr/>
        </p:nvSpPr>
        <p:spPr>
          <a:xfrm>
            <a:off x="2407747" y="153611"/>
            <a:ext cx="4328700" cy="581700"/>
          </a:xfrm>
          <a:prstGeom prst="roundRect">
            <a:avLst>
              <a:gd name="adj" fmla="val 16667"/>
            </a:avLst>
          </a:prstGeom>
          <a:solidFill>
            <a:schemeClr val="lt1"/>
          </a:solidFill>
          <a:ln w="76200" cap="flat" cmpd="sng">
            <a:solidFill>
              <a:srgbClr val="0000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3000" b="1">
                <a:solidFill>
                  <a:srgbClr val="FF0000"/>
                </a:solidFill>
              </a:rPr>
              <a:t>     </a:t>
            </a:r>
            <a:r>
              <a:rPr lang="en" sz="3600" b="1">
                <a:solidFill>
                  <a:srgbClr val="FF0000"/>
                </a:solidFill>
              </a:rPr>
              <a:t>न्याय का अर्थ</a:t>
            </a:r>
            <a:endParaRPr sz="3600" b="1">
              <a:solidFill>
                <a:srgbClr val="FF0000"/>
              </a:solidFill>
            </a:endParaRPr>
          </a:p>
        </p:txBody>
      </p:sp>
      <p:sp>
        <p:nvSpPr>
          <p:cNvPr id="68" name="Google Shape;68;p14"/>
          <p:cNvSpPr txBox="1"/>
          <p:nvPr/>
        </p:nvSpPr>
        <p:spPr>
          <a:xfrm>
            <a:off x="1353775" y="980850"/>
            <a:ext cx="6826800" cy="396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solidFill>
                <a:srgbClr val="FF0000"/>
              </a:solidFill>
            </a:endParaRPr>
          </a:p>
        </p:txBody>
      </p:sp>
      <p:sp>
        <p:nvSpPr>
          <p:cNvPr id="69" name="Google Shape;69;p14"/>
          <p:cNvSpPr txBox="1"/>
          <p:nvPr/>
        </p:nvSpPr>
        <p:spPr>
          <a:xfrm>
            <a:off x="914500" y="980856"/>
            <a:ext cx="7315200" cy="3879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3000">
                <a:solidFill>
                  <a:schemeClr val="lt1"/>
                </a:solidFill>
              </a:rPr>
              <a:t>न्याय अंग्रेजी भाषा के Justic (जस्टिस' का हिंदी रूपांतरण हैं। एक शाब्दिक रूप में 'जस्टिस' लैटिन भाषा के जस (Jus) शब्द से बना है। जिसका अर्थ है 'बंधना' या बाँधना इस प्रकार न्याय से तात्पर्य उस सामाजिक व्यवस्था से है जिसमें परस्पर संबंधों से बंधे रहते हैं। </a:t>
            </a:r>
            <a:endParaRPr sz="3000">
              <a:solidFill>
                <a:schemeClr val="lt1"/>
              </a:solidFill>
            </a:endParaRPr>
          </a:p>
          <a:p>
            <a:pPr marL="0" lvl="0" indent="0" algn="l" rtl="0">
              <a:spcBef>
                <a:spcPts val="0"/>
              </a:spcBef>
              <a:spcAft>
                <a:spcPts val="0"/>
              </a:spcAft>
              <a:buNone/>
            </a:pPr>
            <a:r>
              <a:rPr lang="en" sz="3000">
                <a:solidFill>
                  <a:srgbClr val="FF0000"/>
                </a:solidFill>
              </a:rPr>
              <a:t>प्लेटो के अनुसार,</a:t>
            </a:r>
            <a:r>
              <a:rPr lang="en" sz="3000">
                <a:solidFill>
                  <a:schemeClr val="lt1"/>
                </a:solidFill>
              </a:rPr>
              <a:t> " न्याय मानव आत्मा की उचित अवस्था और मानवीय स्वभाव की प्राकृतिक माँग है।”</a:t>
            </a:r>
            <a:endParaRPr sz="3000">
              <a:solidFill>
                <a:schemeClr val="lt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sp>
        <p:nvSpPr>
          <p:cNvPr id="74" name="Google Shape;74;p15"/>
          <p:cNvSpPr/>
          <p:nvPr/>
        </p:nvSpPr>
        <p:spPr>
          <a:xfrm>
            <a:off x="125" y="0"/>
            <a:ext cx="9144000" cy="5143500"/>
          </a:xfrm>
          <a:prstGeom prst="rect">
            <a:avLst/>
          </a:prstGeom>
          <a:solidFill>
            <a:srgbClr val="980000"/>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15"/>
          <p:cNvSpPr/>
          <p:nvPr/>
        </p:nvSpPr>
        <p:spPr>
          <a:xfrm>
            <a:off x="218875" y="320200"/>
            <a:ext cx="8600700" cy="4484700"/>
          </a:xfrm>
          <a:prstGeom prst="roundRect">
            <a:avLst>
              <a:gd name="adj" fmla="val 7412"/>
            </a:avLst>
          </a:prstGeom>
          <a:solidFill>
            <a:srgbClr val="FFD966"/>
          </a:solidFill>
          <a:ln w="76200" cap="flat" cmpd="sng">
            <a:solidFill>
              <a:srgbClr val="0000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6;p15"/>
          <p:cNvSpPr/>
          <p:nvPr/>
        </p:nvSpPr>
        <p:spPr>
          <a:xfrm>
            <a:off x="371275" y="472600"/>
            <a:ext cx="8600700" cy="4484700"/>
          </a:xfrm>
          <a:prstGeom prst="roundRect">
            <a:avLst>
              <a:gd name="adj" fmla="val 7412"/>
            </a:avLst>
          </a:prstGeom>
          <a:solidFill>
            <a:srgbClr val="000000"/>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77;p15"/>
          <p:cNvSpPr/>
          <p:nvPr/>
        </p:nvSpPr>
        <p:spPr>
          <a:xfrm>
            <a:off x="2370595" y="159373"/>
            <a:ext cx="4402800" cy="677400"/>
          </a:xfrm>
          <a:prstGeom prst="roundRect">
            <a:avLst>
              <a:gd name="adj" fmla="val 16667"/>
            </a:avLst>
          </a:prstGeom>
          <a:solidFill>
            <a:schemeClr val="lt2"/>
          </a:solidFill>
          <a:ln w="76200" cap="flat" cmpd="sng">
            <a:solidFill>
              <a:srgbClr val="0000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3600" b="1">
                <a:solidFill>
                  <a:srgbClr val="FF0000"/>
                </a:solidFill>
              </a:rPr>
              <a:t>    न्याय की परिभाषा</a:t>
            </a:r>
            <a:endParaRPr sz="3600" b="1">
              <a:solidFill>
                <a:srgbClr val="FF0000"/>
              </a:solidFill>
            </a:endParaRPr>
          </a:p>
        </p:txBody>
      </p:sp>
      <p:sp>
        <p:nvSpPr>
          <p:cNvPr id="78" name="Google Shape;78;p15"/>
          <p:cNvSpPr txBox="1"/>
          <p:nvPr/>
        </p:nvSpPr>
        <p:spPr>
          <a:xfrm>
            <a:off x="914400" y="1105655"/>
            <a:ext cx="7315200" cy="2974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b="1">
                <a:solidFill>
                  <a:srgbClr val="FF0000"/>
                </a:solidFill>
              </a:rPr>
              <a:t>मैरियम के अनुसार,</a:t>
            </a:r>
            <a:r>
              <a:rPr lang="en" sz="1800" b="1">
                <a:solidFill>
                  <a:schemeClr val="lt1"/>
                </a:solidFill>
              </a:rPr>
              <a:t>" न्याय उन मान्यताओं और प्रक्रियाओं का योग हैं, जिनके माध्यम से प्रत्येक मनुष्य को वे सभी अधिकार व सुविधायें जुटाई जाती हैं जिन्हें समाज उचित मानता हैं।" </a:t>
            </a:r>
            <a:endParaRPr sz="1800" b="1">
              <a:solidFill>
                <a:schemeClr val="lt1"/>
              </a:solidFill>
            </a:endParaRPr>
          </a:p>
          <a:p>
            <a:pPr marL="0" lvl="0" indent="0" algn="l" rtl="0">
              <a:spcBef>
                <a:spcPts val="0"/>
              </a:spcBef>
              <a:spcAft>
                <a:spcPts val="0"/>
              </a:spcAft>
              <a:buNone/>
            </a:pPr>
            <a:endParaRPr sz="1800" b="1">
              <a:solidFill>
                <a:schemeClr val="lt1"/>
              </a:solidFill>
            </a:endParaRPr>
          </a:p>
          <a:p>
            <a:pPr marL="0" lvl="0" indent="0" algn="l" rtl="0">
              <a:spcBef>
                <a:spcPts val="0"/>
              </a:spcBef>
              <a:spcAft>
                <a:spcPts val="0"/>
              </a:spcAft>
              <a:buNone/>
            </a:pPr>
            <a:r>
              <a:rPr lang="en" sz="1800" b="1">
                <a:solidFill>
                  <a:srgbClr val="FF0000"/>
                </a:solidFill>
              </a:rPr>
              <a:t>रफल महोदय के अनुसार,</a:t>
            </a:r>
            <a:r>
              <a:rPr lang="en" sz="1800" b="1">
                <a:solidFill>
                  <a:schemeClr val="lt1"/>
                </a:solidFill>
              </a:rPr>
              <a:t> "न्याय उस व्यवस्था का नाम है जिसके द्वारा व्यक्तिगत अधिकार की रक्षा होती है और समाज की मर्यादा भी बनी रहती है।"</a:t>
            </a:r>
            <a:endParaRPr sz="1800" b="1">
              <a:solidFill>
                <a:schemeClr val="lt1"/>
              </a:solidFill>
            </a:endParaRPr>
          </a:p>
          <a:p>
            <a:pPr marL="0" lvl="0" indent="0" algn="l" rtl="0">
              <a:spcBef>
                <a:spcPts val="0"/>
              </a:spcBef>
              <a:spcAft>
                <a:spcPts val="0"/>
              </a:spcAft>
              <a:buNone/>
            </a:pPr>
            <a:endParaRPr sz="1800" b="1">
              <a:solidFill>
                <a:schemeClr val="lt1"/>
              </a:solidFill>
            </a:endParaRPr>
          </a:p>
          <a:p>
            <a:pPr marL="0" lvl="0" indent="0" algn="l" rtl="0">
              <a:spcBef>
                <a:spcPts val="0"/>
              </a:spcBef>
              <a:spcAft>
                <a:spcPts val="0"/>
              </a:spcAft>
              <a:buNone/>
            </a:pPr>
            <a:r>
              <a:rPr lang="en" sz="1800" b="1">
                <a:solidFill>
                  <a:srgbClr val="FF0000"/>
                </a:solidFill>
              </a:rPr>
              <a:t>बैन तथा पीटर्स के शब्दों में,</a:t>
            </a:r>
            <a:r>
              <a:rPr lang="en" sz="1800" b="1">
                <a:solidFill>
                  <a:schemeClr val="lt1"/>
                </a:solidFill>
              </a:rPr>
              <a:t>" न्यायपूर्वक कार्य करने का अर्थ है कि जब तक भेदभाव किये जाने का कोई उचित कारण न हो तब तक सभी व्यक्तियों से एक सा व्यवहार किया जाये। </a:t>
            </a:r>
            <a:endParaRPr sz="1800" b="1">
              <a:solidFill>
                <a:schemeClr val="lt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sp>
        <p:nvSpPr>
          <p:cNvPr id="83" name="Google Shape;83;p16"/>
          <p:cNvSpPr/>
          <p:nvPr/>
        </p:nvSpPr>
        <p:spPr>
          <a:xfrm>
            <a:off x="0" y="0"/>
            <a:ext cx="9225300" cy="5143500"/>
          </a:xfrm>
          <a:prstGeom prst="rect">
            <a:avLst/>
          </a:prstGeom>
          <a:solidFill>
            <a:srgbClr val="980000"/>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16"/>
          <p:cNvSpPr/>
          <p:nvPr/>
        </p:nvSpPr>
        <p:spPr>
          <a:xfrm>
            <a:off x="267500" y="340475"/>
            <a:ext cx="8576700" cy="4563900"/>
          </a:xfrm>
          <a:prstGeom prst="roundRect">
            <a:avLst>
              <a:gd name="adj" fmla="val 3730"/>
            </a:avLst>
          </a:prstGeom>
          <a:solidFill>
            <a:srgbClr val="FFD966"/>
          </a:solidFill>
          <a:ln w="76200" cap="flat" cmpd="sng">
            <a:solidFill>
              <a:srgbClr val="0000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5;p16"/>
          <p:cNvSpPr/>
          <p:nvPr/>
        </p:nvSpPr>
        <p:spPr>
          <a:xfrm>
            <a:off x="419900" y="492875"/>
            <a:ext cx="8576700" cy="4563900"/>
          </a:xfrm>
          <a:prstGeom prst="roundRect">
            <a:avLst>
              <a:gd name="adj" fmla="val 3730"/>
            </a:avLst>
          </a:prstGeom>
          <a:solidFill>
            <a:srgbClr val="000000"/>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86;p16"/>
          <p:cNvSpPr txBox="1"/>
          <p:nvPr/>
        </p:nvSpPr>
        <p:spPr>
          <a:xfrm>
            <a:off x="914400" y="866606"/>
            <a:ext cx="7315200" cy="3474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b="1">
                <a:solidFill>
                  <a:srgbClr val="FF0000"/>
                </a:solidFill>
              </a:rPr>
              <a:t>बैन तथा पीटर्स के शब्दों में,</a:t>
            </a:r>
            <a:r>
              <a:rPr lang="en" sz="2400" b="1">
                <a:solidFill>
                  <a:schemeClr val="lt1"/>
                </a:solidFill>
              </a:rPr>
              <a:t>" न्यायपूर्वक कार्य करने का अर्थ है कि जब तक भेदभाव किये जाने का कोई उचित कारण न हो तब तक सभी व्यक्तियों से एक सा व्यवहार किया जाये। </a:t>
            </a:r>
            <a:endParaRPr sz="2400" b="1">
              <a:solidFill>
                <a:schemeClr val="lt1"/>
              </a:solidFill>
            </a:endParaRPr>
          </a:p>
          <a:p>
            <a:pPr marL="0" lvl="0" indent="0" algn="l" rtl="0">
              <a:spcBef>
                <a:spcPts val="0"/>
              </a:spcBef>
              <a:spcAft>
                <a:spcPts val="0"/>
              </a:spcAft>
              <a:buNone/>
            </a:pPr>
            <a:endParaRPr sz="2400" b="1">
              <a:solidFill>
                <a:schemeClr val="lt1"/>
              </a:solidFill>
            </a:endParaRPr>
          </a:p>
          <a:p>
            <a:pPr marL="0" lvl="0" indent="0" algn="l" rtl="0">
              <a:spcBef>
                <a:spcPts val="0"/>
              </a:spcBef>
              <a:spcAft>
                <a:spcPts val="0"/>
              </a:spcAft>
              <a:buNone/>
            </a:pPr>
            <a:r>
              <a:rPr lang="en" sz="2400" b="1">
                <a:solidFill>
                  <a:srgbClr val="FF0000"/>
                </a:solidFill>
              </a:rPr>
              <a:t>प्लेटो के शब्दों,</a:t>
            </a:r>
            <a:r>
              <a:rPr lang="en" sz="2400" b="1">
                <a:solidFill>
                  <a:schemeClr val="lt1"/>
                </a:solidFill>
              </a:rPr>
              <a:t>"व्यक्तियो द्वारा अपने अपने कर्तव्यों के उचित पालन और दूसरों के काम में दखल ना करना ही न्याय है।" </a:t>
            </a:r>
            <a:endParaRPr sz="2400" b="1">
              <a:solidFill>
                <a:schemeClr val="lt1"/>
              </a:solidFill>
            </a:endParaRPr>
          </a:p>
          <a:p>
            <a:pPr marL="0" lvl="0" indent="0" algn="l" rtl="0">
              <a:spcBef>
                <a:spcPts val="0"/>
              </a:spcBef>
              <a:spcAft>
                <a:spcPts val="0"/>
              </a:spcAft>
              <a:buNone/>
            </a:pPr>
            <a:endParaRPr sz="2400" b="1">
              <a:solidFill>
                <a:schemeClr val="lt1"/>
              </a:solidFill>
            </a:endParaRPr>
          </a:p>
          <a:p>
            <a:pPr marL="0" lvl="0" indent="0" algn="l" rtl="0">
              <a:spcBef>
                <a:spcPts val="0"/>
              </a:spcBef>
              <a:spcAft>
                <a:spcPts val="0"/>
              </a:spcAft>
              <a:buNone/>
            </a:pPr>
            <a:r>
              <a:rPr lang="en" sz="2400" b="1">
                <a:solidFill>
                  <a:srgbClr val="FF0000"/>
                </a:solidFill>
              </a:rPr>
              <a:t>आर सी टॅकर  के अनुसार,</a:t>
            </a:r>
            <a:r>
              <a:rPr lang="en" sz="2400" b="1">
                <a:solidFill>
                  <a:schemeClr val="lt1"/>
                </a:solidFill>
              </a:rPr>
              <a:t>" दो परस्पर विरोधी पक्ष या सिद्धांतों के बीच उचित संतुलन बनाना न्याय का सारांश है।”</a:t>
            </a:r>
            <a:endParaRPr sz="2400" b="1">
              <a:solidFill>
                <a:schemeClr val="lt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p17"/>
          <p:cNvSpPr/>
          <p:nvPr/>
        </p:nvSpPr>
        <p:spPr>
          <a:xfrm>
            <a:off x="100" y="0"/>
            <a:ext cx="9144000" cy="5230500"/>
          </a:xfrm>
          <a:prstGeom prst="rect">
            <a:avLst/>
          </a:prstGeom>
          <a:solidFill>
            <a:srgbClr val="980000"/>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92;p17"/>
          <p:cNvSpPr/>
          <p:nvPr/>
        </p:nvSpPr>
        <p:spPr>
          <a:xfrm>
            <a:off x="226975" y="389100"/>
            <a:ext cx="8617200" cy="4563900"/>
          </a:xfrm>
          <a:prstGeom prst="roundRect">
            <a:avLst>
              <a:gd name="adj" fmla="val 5063"/>
            </a:avLst>
          </a:prstGeom>
          <a:solidFill>
            <a:srgbClr val="FFD966"/>
          </a:solidFill>
          <a:ln w="76200" cap="flat" cmpd="sng">
            <a:solidFill>
              <a:srgbClr val="0000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17"/>
          <p:cNvSpPr/>
          <p:nvPr/>
        </p:nvSpPr>
        <p:spPr>
          <a:xfrm>
            <a:off x="379375" y="541500"/>
            <a:ext cx="8617200" cy="4563900"/>
          </a:xfrm>
          <a:prstGeom prst="roundRect">
            <a:avLst>
              <a:gd name="adj" fmla="val 8206"/>
            </a:avLst>
          </a:prstGeom>
          <a:solidFill>
            <a:srgbClr val="000000"/>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17"/>
          <p:cNvSpPr/>
          <p:nvPr/>
        </p:nvSpPr>
        <p:spPr>
          <a:xfrm>
            <a:off x="1826276" y="199217"/>
            <a:ext cx="5418600" cy="732000"/>
          </a:xfrm>
          <a:prstGeom prst="roundRect">
            <a:avLst>
              <a:gd name="adj" fmla="val 16667"/>
            </a:avLst>
          </a:prstGeom>
          <a:solidFill>
            <a:schemeClr val="lt2"/>
          </a:solidFill>
          <a:ln w="76200" cap="flat" cmpd="sng">
            <a:solidFill>
              <a:srgbClr val="0000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4800" b="1">
                <a:solidFill>
                  <a:srgbClr val="FF0000"/>
                </a:solidFill>
              </a:rPr>
              <a:t>    न्याय के प्रकार</a:t>
            </a:r>
            <a:endParaRPr sz="4800" b="1">
              <a:solidFill>
                <a:srgbClr val="FF0000"/>
              </a:solidFill>
            </a:endParaRPr>
          </a:p>
        </p:txBody>
      </p:sp>
      <p:sp>
        <p:nvSpPr>
          <p:cNvPr id="95" name="Google Shape;95;p17"/>
          <p:cNvSpPr txBox="1"/>
          <p:nvPr/>
        </p:nvSpPr>
        <p:spPr>
          <a:xfrm>
            <a:off x="914400" y="931225"/>
            <a:ext cx="7315200" cy="3253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1800" b="1">
              <a:solidFill>
                <a:srgbClr val="FF0000"/>
              </a:solidFill>
            </a:endParaRPr>
          </a:p>
          <a:p>
            <a:pPr marL="0" lvl="0" indent="0" algn="l" rtl="0">
              <a:spcBef>
                <a:spcPts val="0"/>
              </a:spcBef>
              <a:spcAft>
                <a:spcPts val="0"/>
              </a:spcAft>
              <a:buNone/>
            </a:pPr>
            <a:r>
              <a:rPr lang="en" sz="1800" b="1">
                <a:solidFill>
                  <a:srgbClr val="FF0000"/>
                </a:solidFill>
              </a:rPr>
              <a:t>1. सामाजिक न्याय,</a:t>
            </a:r>
            <a:r>
              <a:rPr lang="en" sz="1800" b="1">
                <a:solidFill>
                  <a:schemeClr val="lt1"/>
                </a:solidFill>
              </a:rPr>
              <a:t>  सरल शब्दों में सामाजिक न्याय का तात्पर्य है समाज में व्यक्ति का सम्मान व्यक्ति होने के नाते होना है। अर्थात समाज में किसी तरह का भेद-भाव न होना है। भारतीय संविधान के अनुच्छेद 15 से 18 29 व 30 में सामाजिक न्याय की प्राप्ति का भाव है।</a:t>
            </a:r>
            <a:endParaRPr sz="1800" b="1">
              <a:solidFill>
                <a:schemeClr val="lt1"/>
              </a:solidFill>
            </a:endParaRPr>
          </a:p>
          <a:p>
            <a:pPr marL="0" lvl="0" indent="0" algn="l" rtl="0">
              <a:spcBef>
                <a:spcPts val="0"/>
              </a:spcBef>
              <a:spcAft>
                <a:spcPts val="0"/>
              </a:spcAft>
              <a:buNone/>
            </a:pPr>
            <a:endParaRPr sz="1800" b="1">
              <a:solidFill>
                <a:schemeClr val="lt1"/>
              </a:solidFill>
            </a:endParaRPr>
          </a:p>
          <a:p>
            <a:pPr marL="0" lvl="0" indent="0" algn="l" rtl="0">
              <a:spcBef>
                <a:spcPts val="0"/>
              </a:spcBef>
              <a:spcAft>
                <a:spcPts val="0"/>
              </a:spcAft>
              <a:buNone/>
            </a:pPr>
            <a:r>
              <a:rPr lang="en" sz="1800" b="1">
                <a:solidFill>
                  <a:srgbClr val="FF0000"/>
                </a:solidFill>
              </a:rPr>
              <a:t>2. राजनीतिक न्याय,</a:t>
            </a:r>
            <a:r>
              <a:rPr lang="en" sz="1800" b="1">
                <a:solidFill>
                  <a:schemeClr val="lt1"/>
                </a:solidFill>
              </a:rPr>
              <a:t>  राजनीतिक न्याय से आशय है सभी को राजनीतिक सहभागिता का समान अवसर प्राप्त होना। </a:t>
            </a:r>
            <a:endParaRPr sz="1800" b="1">
              <a:solidFill>
                <a:schemeClr val="lt1"/>
              </a:solidFill>
            </a:endParaRPr>
          </a:p>
          <a:p>
            <a:pPr marL="0" lvl="0" indent="0" algn="l" rtl="0">
              <a:spcBef>
                <a:spcPts val="0"/>
              </a:spcBef>
              <a:spcAft>
                <a:spcPts val="0"/>
              </a:spcAft>
              <a:buNone/>
            </a:pPr>
            <a:endParaRPr sz="1800" b="1">
              <a:solidFill>
                <a:schemeClr val="lt1"/>
              </a:solidFill>
            </a:endParaRPr>
          </a:p>
          <a:p>
            <a:pPr marL="0" lvl="0" indent="0" algn="l" rtl="0">
              <a:spcBef>
                <a:spcPts val="0"/>
              </a:spcBef>
              <a:spcAft>
                <a:spcPts val="0"/>
              </a:spcAft>
              <a:buNone/>
            </a:pPr>
            <a:r>
              <a:rPr lang="en" sz="1800" b="1">
                <a:solidFill>
                  <a:srgbClr val="FF0000"/>
                </a:solidFill>
              </a:rPr>
              <a:t>3. आर्थिक न्याय,</a:t>
            </a:r>
            <a:r>
              <a:rPr lang="en" sz="1800" b="1">
                <a:solidFill>
                  <a:schemeClr val="lt1"/>
                </a:solidFill>
              </a:rPr>
              <a:t> इसका आशय है सभी को आर्थिक अवसरों की समानता हो ताकि व्यक्ति अपना-अपना आर्थिक विकास समुचित ढंग से कर सकें।</a:t>
            </a:r>
            <a:endParaRPr sz="1800" b="1">
              <a:solidFill>
                <a:schemeClr val="lt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Google Shape;100;p18"/>
          <p:cNvSpPr/>
          <p:nvPr/>
        </p:nvSpPr>
        <p:spPr>
          <a:xfrm>
            <a:off x="100" y="0"/>
            <a:ext cx="9144000" cy="5143500"/>
          </a:xfrm>
          <a:prstGeom prst="rect">
            <a:avLst/>
          </a:prstGeom>
          <a:solidFill>
            <a:srgbClr val="980000"/>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01;p18"/>
          <p:cNvSpPr/>
          <p:nvPr/>
        </p:nvSpPr>
        <p:spPr>
          <a:xfrm>
            <a:off x="291825" y="364775"/>
            <a:ext cx="8430600" cy="4446900"/>
          </a:xfrm>
          <a:prstGeom prst="roundRect">
            <a:avLst>
              <a:gd name="adj" fmla="val 5833"/>
            </a:avLst>
          </a:prstGeom>
          <a:solidFill>
            <a:srgbClr val="FFD966"/>
          </a:solidFill>
          <a:ln w="76200" cap="flat" cmpd="sng">
            <a:solidFill>
              <a:srgbClr val="0000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2;p18"/>
          <p:cNvSpPr/>
          <p:nvPr/>
        </p:nvSpPr>
        <p:spPr>
          <a:xfrm>
            <a:off x="444225" y="517175"/>
            <a:ext cx="8430600" cy="4446900"/>
          </a:xfrm>
          <a:prstGeom prst="roundRect">
            <a:avLst>
              <a:gd name="adj" fmla="val 5833"/>
            </a:avLst>
          </a:prstGeom>
          <a:solidFill>
            <a:srgbClr val="000000"/>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03;p18"/>
          <p:cNvSpPr txBox="1"/>
          <p:nvPr/>
        </p:nvSpPr>
        <p:spPr>
          <a:xfrm>
            <a:off x="914400" y="918319"/>
            <a:ext cx="7315200" cy="3474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b="1">
                <a:solidFill>
                  <a:srgbClr val="FF0000"/>
                </a:solidFill>
              </a:rPr>
              <a:t>4. कानूनी औपचारिक न्याय और प्राकृतिक न्याय, </a:t>
            </a:r>
            <a:r>
              <a:rPr lang="en" sz="2400" b="1">
                <a:solidFill>
                  <a:schemeClr val="lt1"/>
                </a:solidFill>
              </a:rPr>
              <a:t>जब दो पक्षों के परस्पर विरोधी दावों का फैसला करने के लिए या किसी व्यक्ति या संस्था के अधिकार एवं दायित्व निर्धारित करने के लिए प्रचलित कानून के अनुसार न्याय किया जाता हैं, तब उसे कानूनी न्याय कहते हैं।</a:t>
            </a:r>
            <a:endParaRPr sz="2400" b="1">
              <a:solidFill>
                <a:schemeClr val="lt1"/>
              </a:solidFill>
            </a:endParaRPr>
          </a:p>
          <a:p>
            <a:pPr marL="0" lvl="0" indent="0" algn="l" rtl="0">
              <a:spcBef>
                <a:spcPts val="0"/>
              </a:spcBef>
              <a:spcAft>
                <a:spcPts val="0"/>
              </a:spcAft>
              <a:buNone/>
            </a:pPr>
            <a:endParaRPr sz="2400" b="1">
              <a:solidFill>
                <a:schemeClr val="lt1"/>
              </a:solidFill>
            </a:endParaRPr>
          </a:p>
          <a:p>
            <a:pPr marL="0" lvl="0" indent="0" algn="l" rtl="0">
              <a:spcBef>
                <a:spcPts val="0"/>
              </a:spcBef>
              <a:spcAft>
                <a:spcPts val="0"/>
              </a:spcAft>
              <a:buNone/>
            </a:pPr>
            <a:r>
              <a:rPr lang="en" sz="2400" b="1">
                <a:solidFill>
                  <a:srgbClr val="FF0000"/>
                </a:solidFill>
              </a:rPr>
              <a:t>5. प्राकृतिक न्याय,</a:t>
            </a:r>
            <a:r>
              <a:rPr lang="en" sz="2400" b="1">
                <a:solidFill>
                  <a:schemeClr val="lt1"/>
                </a:solidFill>
              </a:rPr>
              <a:t> मनुष्य को कुछ अधिकार प्रकृति से प्राप्त होते हैं, उन अधिकारों से उसे वंचित नहीं किया जाना चाहिए। यही प्राकृतिक न्याय हैं।</a:t>
            </a:r>
            <a:r>
              <a:rPr lang="en">
                <a:solidFill>
                  <a:schemeClr val="lt1"/>
                </a:solidFill>
              </a:rPr>
              <a:t> </a:t>
            </a:r>
            <a:endParaRPr>
              <a:solidFill>
                <a:schemeClr val="lt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108" name="Google Shape;108;p19"/>
          <p:cNvSpPr/>
          <p:nvPr/>
        </p:nvSpPr>
        <p:spPr>
          <a:xfrm>
            <a:off x="100" y="0"/>
            <a:ext cx="9144000" cy="5143500"/>
          </a:xfrm>
          <a:prstGeom prst="rect">
            <a:avLst/>
          </a:prstGeom>
          <a:solidFill>
            <a:srgbClr val="980000"/>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109;p19"/>
          <p:cNvSpPr/>
          <p:nvPr/>
        </p:nvSpPr>
        <p:spPr>
          <a:xfrm>
            <a:off x="204000" y="283725"/>
            <a:ext cx="8601900" cy="4582200"/>
          </a:xfrm>
          <a:prstGeom prst="roundRect">
            <a:avLst>
              <a:gd name="adj" fmla="val 7046"/>
            </a:avLst>
          </a:prstGeom>
          <a:solidFill>
            <a:srgbClr val="FFD966"/>
          </a:solidFill>
          <a:ln w="76200" cap="flat" cmpd="sng">
            <a:solidFill>
              <a:srgbClr val="0000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110;p19"/>
          <p:cNvSpPr/>
          <p:nvPr/>
        </p:nvSpPr>
        <p:spPr>
          <a:xfrm>
            <a:off x="356400" y="436125"/>
            <a:ext cx="8601900" cy="4582200"/>
          </a:xfrm>
          <a:prstGeom prst="roundRect">
            <a:avLst>
              <a:gd name="adj" fmla="val 7046"/>
            </a:avLst>
          </a:prstGeom>
          <a:solidFill>
            <a:srgbClr val="000000"/>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11;p19"/>
          <p:cNvSpPr/>
          <p:nvPr/>
        </p:nvSpPr>
        <p:spPr>
          <a:xfrm>
            <a:off x="2283745" y="139451"/>
            <a:ext cx="4442400" cy="777000"/>
          </a:xfrm>
          <a:prstGeom prst="roundRect">
            <a:avLst>
              <a:gd name="adj" fmla="val 16667"/>
            </a:avLst>
          </a:prstGeom>
          <a:solidFill>
            <a:schemeClr val="lt2"/>
          </a:solidFill>
          <a:ln w="76200" cap="flat" cmpd="sng">
            <a:solidFill>
              <a:srgbClr val="0000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3600" b="1">
                <a:solidFill>
                  <a:srgbClr val="FF0000"/>
                </a:solidFill>
              </a:rPr>
              <a:t>    न्याय और कानून</a:t>
            </a:r>
            <a:r>
              <a:rPr lang="en"/>
              <a:t> </a:t>
            </a:r>
            <a:endParaRPr/>
          </a:p>
        </p:txBody>
      </p:sp>
      <p:sp>
        <p:nvSpPr>
          <p:cNvPr id="112" name="Google Shape;112;p19"/>
          <p:cNvSpPr txBox="1"/>
          <p:nvPr/>
        </p:nvSpPr>
        <p:spPr>
          <a:xfrm>
            <a:off x="1095675" y="1195300"/>
            <a:ext cx="7134000" cy="3474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b="1">
                <a:solidFill>
                  <a:schemeClr val="lt1"/>
                </a:solidFill>
              </a:rPr>
              <a:t>     सामान्यतः कानूनी अदालतों को न्याय का मंदिर कहा जाता है। न्याय और कानून दोनों ही सामाजिक व्यवस्था को बनाये रखने का प्रयास करते हैं। </a:t>
            </a:r>
            <a:endParaRPr sz="2400" b="1">
              <a:solidFill>
                <a:schemeClr val="lt1"/>
              </a:solidFill>
            </a:endParaRPr>
          </a:p>
          <a:p>
            <a:pPr marL="0" lvl="0" indent="0" algn="l" rtl="0">
              <a:spcBef>
                <a:spcPts val="0"/>
              </a:spcBef>
              <a:spcAft>
                <a:spcPts val="0"/>
              </a:spcAft>
              <a:buNone/>
            </a:pPr>
            <a:endParaRPr sz="2400" b="1">
              <a:solidFill>
                <a:schemeClr val="lt1"/>
              </a:solidFill>
            </a:endParaRPr>
          </a:p>
          <a:p>
            <a:pPr marL="0" lvl="0" indent="0" algn="l" rtl="0">
              <a:spcBef>
                <a:spcPts val="0"/>
              </a:spcBef>
              <a:spcAft>
                <a:spcPts val="0"/>
              </a:spcAft>
              <a:buNone/>
            </a:pPr>
            <a:r>
              <a:rPr lang="en" sz="2400" b="1">
                <a:solidFill>
                  <a:schemeClr val="lt1"/>
                </a:solidFill>
              </a:rPr>
              <a:t>     सामाजिक व्यवस्था के नियमों को तोड़ना अपराध माना जाता है। अपराधी को सजा दी जाती है ताकि अपराध से प्रभावित होने वाले व्यक्ति की भरपाई हो सके, साथ ही समाज को ऐसे गलत कामों से सुरक्षित रखा जा सके। इसका यह मतलब नहीं कि सभी कानून न्यायपूर्ण होते हों। </a:t>
            </a:r>
            <a:endParaRPr sz="2400" b="1">
              <a:solidFill>
                <a:schemeClr val="lt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7" name="Google Shape;117;p20"/>
          <p:cNvSpPr/>
          <p:nvPr/>
        </p:nvSpPr>
        <p:spPr>
          <a:xfrm>
            <a:off x="100" y="0"/>
            <a:ext cx="9144000" cy="5143500"/>
          </a:xfrm>
          <a:prstGeom prst="rect">
            <a:avLst/>
          </a:prstGeom>
          <a:solidFill>
            <a:srgbClr val="980000"/>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18;p20"/>
          <p:cNvSpPr/>
          <p:nvPr/>
        </p:nvSpPr>
        <p:spPr>
          <a:xfrm>
            <a:off x="283725" y="368850"/>
            <a:ext cx="8563800" cy="4567800"/>
          </a:xfrm>
          <a:prstGeom prst="roundRect">
            <a:avLst>
              <a:gd name="adj" fmla="val 7276"/>
            </a:avLst>
          </a:prstGeom>
          <a:solidFill>
            <a:srgbClr val="FFD966"/>
          </a:solidFill>
          <a:ln w="76200" cap="flat" cmpd="sng">
            <a:solidFill>
              <a:srgbClr val="0000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19;p20"/>
          <p:cNvSpPr/>
          <p:nvPr/>
        </p:nvSpPr>
        <p:spPr>
          <a:xfrm>
            <a:off x="436125" y="521250"/>
            <a:ext cx="8563800" cy="4567800"/>
          </a:xfrm>
          <a:prstGeom prst="roundRect">
            <a:avLst>
              <a:gd name="adj" fmla="val 7276"/>
            </a:avLst>
          </a:prstGeom>
          <a:solidFill>
            <a:srgbClr val="000000"/>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20;p20"/>
          <p:cNvSpPr/>
          <p:nvPr/>
        </p:nvSpPr>
        <p:spPr>
          <a:xfrm>
            <a:off x="1598800" y="218025"/>
            <a:ext cx="5946600" cy="703800"/>
          </a:xfrm>
          <a:prstGeom prst="roundRect">
            <a:avLst>
              <a:gd name="adj" fmla="val 19814"/>
            </a:avLst>
          </a:prstGeom>
          <a:solidFill>
            <a:schemeClr val="lt2"/>
          </a:solidFill>
          <a:ln w="76200" cap="flat" cmpd="sng">
            <a:solidFill>
              <a:srgbClr val="0000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3600" b="1">
                <a:solidFill>
                  <a:srgbClr val="FF0000"/>
                </a:solidFill>
              </a:rPr>
              <a:t>    न्याय तथा स्वतंत्रता में संबंध</a:t>
            </a:r>
            <a:endParaRPr sz="3600" b="1">
              <a:solidFill>
                <a:srgbClr val="FF0000"/>
              </a:solidFill>
            </a:endParaRPr>
          </a:p>
        </p:txBody>
      </p:sp>
      <p:sp>
        <p:nvSpPr>
          <p:cNvPr id="121" name="Google Shape;121;p20"/>
          <p:cNvSpPr txBox="1"/>
          <p:nvPr/>
        </p:nvSpPr>
        <p:spPr>
          <a:xfrm>
            <a:off x="1236731" y="1280852"/>
            <a:ext cx="7315200" cy="3474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b="1">
                <a:solidFill>
                  <a:schemeClr val="lt1"/>
                </a:solidFill>
              </a:rPr>
              <a:t>    न्याय तथा स्वतंत्रता में परस्पर घनिष्ठ संबंध है। लेकिन यदि स्वतंत्रता का अर्थ प्रतिबंधों के अभाव से लिया जाता है तो इससे न्याय की अपेक्षा अन्याय को बल मिलता है। </a:t>
            </a:r>
            <a:endParaRPr sz="2400" b="1">
              <a:solidFill>
                <a:schemeClr val="lt1"/>
              </a:solidFill>
            </a:endParaRPr>
          </a:p>
          <a:p>
            <a:pPr marL="0" lvl="0" indent="0" algn="l" rtl="0">
              <a:spcBef>
                <a:spcPts val="0"/>
              </a:spcBef>
              <a:spcAft>
                <a:spcPts val="0"/>
              </a:spcAft>
              <a:buNone/>
            </a:pPr>
            <a:endParaRPr sz="2400" b="1">
              <a:solidFill>
                <a:schemeClr val="lt1"/>
              </a:solidFill>
            </a:endParaRPr>
          </a:p>
          <a:p>
            <a:pPr marL="0" lvl="0" indent="0" algn="l" rtl="0">
              <a:spcBef>
                <a:spcPts val="0"/>
              </a:spcBef>
              <a:spcAft>
                <a:spcPts val="0"/>
              </a:spcAft>
              <a:buNone/>
            </a:pPr>
            <a:r>
              <a:rPr lang="en" sz="2400" b="1">
                <a:solidFill>
                  <a:schemeClr val="lt1"/>
                </a:solidFill>
              </a:rPr>
              <a:t>     सभी बंधनों के अभाव से अन्याय का जन्म होता है न्याय का नहीं क्योंकि न्याय नियमों कानूनों, उचित प्रकार के बंधनों की उपस्थिति में पोषित होता है। वस्तुतः स्वतंत्रता सभी प्रकार के बंधनों का अभाव नहीं है बल्कि यह उचित बंधनों की व्यवस्था है। </a:t>
            </a:r>
            <a:endParaRPr sz="2400" b="1">
              <a:solidFill>
                <a:schemeClr val="lt1"/>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sp>
        <p:nvSpPr>
          <p:cNvPr id="126" name="Google Shape;126;p21"/>
          <p:cNvSpPr/>
          <p:nvPr/>
        </p:nvSpPr>
        <p:spPr>
          <a:xfrm>
            <a:off x="100" y="0"/>
            <a:ext cx="9144000" cy="5143500"/>
          </a:xfrm>
          <a:prstGeom prst="rect">
            <a:avLst/>
          </a:prstGeom>
          <a:solidFill>
            <a:srgbClr val="980000"/>
          </a:solidFill>
          <a:ln w="762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27;p21"/>
          <p:cNvSpPr/>
          <p:nvPr/>
        </p:nvSpPr>
        <p:spPr>
          <a:xfrm>
            <a:off x="92910" y="259797"/>
            <a:ext cx="8730600" cy="4623900"/>
          </a:xfrm>
          <a:prstGeom prst="roundRect">
            <a:avLst>
              <a:gd name="adj" fmla="val 7539"/>
            </a:avLst>
          </a:prstGeom>
          <a:solidFill>
            <a:srgbClr val="FFD966"/>
          </a:solidFill>
          <a:ln w="76200" cap="flat" cmpd="sng">
            <a:solidFill>
              <a:srgbClr val="0000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128;p21"/>
          <p:cNvSpPr/>
          <p:nvPr/>
        </p:nvSpPr>
        <p:spPr>
          <a:xfrm>
            <a:off x="206802" y="398016"/>
            <a:ext cx="8730600" cy="4623900"/>
          </a:xfrm>
          <a:prstGeom prst="roundRect">
            <a:avLst>
              <a:gd name="adj" fmla="val 7539"/>
            </a:avLst>
          </a:prstGeom>
          <a:solidFill>
            <a:srgbClr val="000000"/>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29;p21"/>
          <p:cNvSpPr/>
          <p:nvPr/>
        </p:nvSpPr>
        <p:spPr>
          <a:xfrm>
            <a:off x="1633501" y="259800"/>
            <a:ext cx="5877000" cy="677400"/>
          </a:xfrm>
          <a:prstGeom prst="roundRect">
            <a:avLst>
              <a:gd name="adj" fmla="val 16667"/>
            </a:avLst>
          </a:prstGeom>
          <a:solidFill>
            <a:schemeClr val="lt2"/>
          </a:solidFill>
          <a:ln w="76200" cap="flat" cmpd="sng">
            <a:solidFill>
              <a:srgbClr val="0000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3600" b="1">
                <a:solidFill>
                  <a:srgbClr val="FF0000"/>
                </a:solidFill>
              </a:rPr>
              <a:t>  समानता तथा न्याय का संबंध</a:t>
            </a:r>
            <a:endParaRPr sz="3600" b="1">
              <a:solidFill>
                <a:srgbClr val="FF0000"/>
              </a:solidFill>
            </a:endParaRPr>
          </a:p>
        </p:txBody>
      </p:sp>
      <p:sp>
        <p:nvSpPr>
          <p:cNvPr id="130" name="Google Shape;130;p21"/>
          <p:cNvSpPr txBox="1"/>
          <p:nvPr/>
        </p:nvSpPr>
        <p:spPr>
          <a:xfrm>
            <a:off x="914400" y="1215230"/>
            <a:ext cx="7315200" cy="3474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b="1">
                <a:solidFill>
                  <a:schemeClr val="lt1"/>
                </a:solidFill>
              </a:rPr>
              <a:t>    न्याय की अवधारणा का समानता के सिद्धांत से भी गहरा संबंध है। समानता का अभिप्राय है कि सभी नागरिकों को विकास के समान अवसर प्राप्त हों। राज्य अपने सभी नागरिकों की शिक्षा, स्वास्थ्य, चिकित्सा आदि के क्षेत्र में समान सुविधाएँ प्रदान करे।</a:t>
            </a:r>
            <a:endParaRPr sz="2400" b="1">
              <a:solidFill>
                <a:schemeClr val="lt1"/>
              </a:solidFill>
            </a:endParaRPr>
          </a:p>
          <a:p>
            <a:pPr marL="0" lvl="0" indent="0" algn="l" rtl="0">
              <a:spcBef>
                <a:spcPts val="0"/>
              </a:spcBef>
              <a:spcAft>
                <a:spcPts val="0"/>
              </a:spcAft>
              <a:buNone/>
            </a:pPr>
            <a:endParaRPr sz="2400" b="1">
              <a:solidFill>
                <a:schemeClr val="lt1"/>
              </a:solidFill>
            </a:endParaRPr>
          </a:p>
          <a:p>
            <a:pPr marL="0" lvl="0" indent="0" algn="l" rtl="0">
              <a:spcBef>
                <a:spcPts val="0"/>
              </a:spcBef>
              <a:spcAft>
                <a:spcPts val="0"/>
              </a:spcAft>
              <a:buNone/>
            </a:pPr>
            <a:r>
              <a:rPr lang="en" sz="2400" b="1">
                <a:solidFill>
                  <a:schemeClr val="lt1"/>
                </a:solidFill>
              </a:rPr>
              <a:t>     सभी नागरिकों को कानून के समक्ष समान समझा जाए तथा सभी नागरिकों को कानून का समान संरक्षण प्राप्त हो समानता की इन्हीं धारणाओं का न्याय समर्थन करता है </a:t>
            </a:r>
            <a:endParaRPr sz="2400" b="1">
              <a:solidFill>
                <a:schemeClr val="lt1"/>
              </a:solidFill>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On-screen Show (16:9)</PresentationFormat>
  <Slides>9</Slides>
  <Notes>9</Notes>
  <HiddenSlides>0</HiddenSlide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Simple Light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poorvasingh827@gmail.com</cp:lastModifiedBy>
  <cp:revision>1</cp:revision>
  <dcterms:modified xsi:type="dcterms:W3CDTF">2022-05-25T05:04:11Z</dcterms:modified>
</cp:coreProperties>
</file>