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5A224-E0F7-B245-99F8-E8BEA5806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61DF40-BDAC-6041-BF1B-776936084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E0596-4C7A-4045-B510-6D5A23E31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58421-AEB0-4E47-88CF-FEE7511D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478A0-4AE1-1143-BB0A-CDE1C584D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6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80946-B849-4D43-B24C-D2518B3A1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AA703-FF63-3C4F-B059-A48798EA3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CEC80-7007-4340-86F9-4EBFF300A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15694-F52C-1246-9085-CF872CD60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143B5-91FD-D641-A80C-DCE8E5CA2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90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047A-40FB-D14C-9D3D-549B4C2D0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AE51B-3095-8544-BCF9-0B8A9CDE6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BEDA0-F94B-174B-BD50-A247D6DE8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3851C-9625-8440-BF96-12201C3B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69834-E939-4B45-BAD0-B329AF5FC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9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EDFE-5540-EA4E-94CC-3165A165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8F65F-683D-044E-8581-DCE8C277A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CA252-E104-EC44-8BF8-69B0276A2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D6413-CF2C-A846-9643-4D0DFE731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BBF02-799E-9048-9DBF-7A5D41D0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516C4-F909-4549-B3C8-B3055C47A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39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7D31D-70A7-7942-9C50-3F10BAB7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BAC0B-B84A-0047-BD11-1E68EFABD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82923-3551-7648-BE40-8CA325D5C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E16B66-7C3F-524B-86EC-2D97F877A4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B7FEB6-CD7C-6A4B-9968-FCA784C1B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0A36DB-20FD-BB4F-AB25-4760C5DB6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DCC60A-BD20-2447-8127-62970CB91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1B905D-99E3-6847-B75A-AA92FB5AF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49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EE31-9563-3D43-8908-FD74C69C7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ECC80-EBD3-9546-892E-A848AFB1F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6F91E-02CF-FF44-8D31-9B315684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8EF6EF-52F0-AB4D-8489-B63966C94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28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80EAF-F7C8-7D4E-97C3-929BF861C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E7A242-E64F-7E4B-AA0C-29B9DC9F2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D3277-7A91-3E49-AD1D-30546F10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97C71-076C-604D-9203-2AA6655A9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D8D3B-B24E-EE48-BF12-3C5BBC22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A4757-8723-9A4D-BB93-678ABF07B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3F970-1B13-564B-AC40-78C30E644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4C9CB-396A-7444-9B6C-57D2F9B2F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84912-F316-CC49-9C97-9B04CDA76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70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48CE-EE4B-EE47-A762-07118FEAA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B51AC9-0467-634F-9473-521AD205BE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BD50-31E1-2841-AAFD-6993C4CD9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7851D-3B04-144A-8191-B94073107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9BA8D-AEF4-C240-B7A2-BCCFBA487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4DFC7-F20B-D744-A91B-08D9FCBEA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8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4BCD3-2B80-604E-91F7-F14E2819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0ACAC4-F82E-7A47-8C18-010567170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E456A-9D19-CE40-B5AB-14FBB1B01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A2823-BAB9-AD4B-B93F-14D96593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1B60D-E55B-1244-85F3-29EA364C8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09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35CE01-E13C-454C-A25E-50C75053BF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C293A1-88F1-C64E-9948-0ECD59605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3DA20-CECD-834E-BF65-3217B793F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89F0B-78AB-5E48-AE1C-33495843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C6B28-9034-B840-9607-0FBFFB310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1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B8360B-C1E7-0441-A050-806F7BA20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B9653-E3EF-3745-983C-2261AF251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FC4CF-EFEB-1F44-9951-F12434D83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6C97C-97AA-1C4C-B21E-A238F5DE0B3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FCA8B-3D8D-7B4A-A9FD-B87AEFD3F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83764-E478-884D-A9C6-661589F8E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9EF4D-EF5A-4D46-92CD-B693C09A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6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628CA-E720-B347-9D03-DF95B044BB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 </a:t>
            </a:r>
            <a:r>
              <a:rPr lang="en-US" b="1"/>
              <a:t>पाठ्यक्रम विकास
B.ED 1</a:t>
            </a:r>
            <a:r>
              <a:rPr lang="en-US" b="1" baseline="30000"/>
              <a:t>st</a:t>
            </a:r>
            <a:r>
              <a:rPr lang="en-US" b="1"/>
              <a:t> Year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67955-216C-8F4F-B31B-BB8F9D2838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विषय – पाठ्यक्रम अर्थ परिभाषा एवं क्षेत्र </a:t>
            </a:r>
          </a:p>
        </p:txBody>
      </p:sp>
    </p:spTree>
    <p:extLst>
      <p:ext uri="{BB962C8B-B14F-4D97-AF65-F5344CB8AC3E}">
        <p14:creationId xmlns:p14="http://schemas.microsoft.com/office/powerpoint/2010/main" val="2423964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795FA-FDF6-044D-9044-9C92CC4C0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पाठ्यक्रम का अर्थ-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F670F-4605-7747-9528-853D164AE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‘पाठ्यक्रम’ शब्द अंग्रेजी भाषा के करीकुलम शब्द का हिंदी रूपांतरण है। करिकुलम शब्द लैटिन भाषा से अंग्रेजी में लिया गया है तथा यह लैट्रिन शब्द कुर्रेर से बना है । कुर्रेर का अर्थ है  ‘दौड़ का मैदान’ ।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1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B728-925F-EC41-BFF4-F3002A1E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पाठ्यक्रम की परिभाषा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A4DEE-2969-2C45-9FFF-A77EEEF9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919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“पाठ्यक्रम पाठ्यवस्तु का शुभ अवस्थित रूप है जो बालकों की आवश्यकताओं की पूर्ति हेतु तैयार किया जाता है ।”</a:t>
            </a:r>
          </a:p>
          <a:p>
            <a:pPr marL="0" indent="0" algn="r">
              <a:buNone/>
            </a:pPr>
            <a:r>
              <a:rPr lang="en-US" b="1"/>
              <a:t>बेंटऔर क्रोनेनबर्ग के अनुसार</a:t>
            </a:r>
          </a:p>
          <a:p>
            <a:pPr marL="0" indent="0" algn="r">
              <a:buNone/>
            </a:pPr>
            <a:endParaRPr lang="en-US"/>
          </a:p>
          <a:p>
            <a:pPr marL="0" indent="0" algn="r">
              <a:buNone/>
            </a:pPr>
            <a:r>
              <a:rPr lang="en-US"/>
              <a:t>“पाठ्यक्रम संपूर्ण मानव जाति के ज्ञान एवं अनुभव का प्रतिरूप होना चाहिए।” </a:t>
            </a:r>
            <a:r>
              <a:rPr lang="en-US" b="1"/>
              <a:t>फ्रोबल के मतानुसार </a:t>
            </a:r>
          </a:p>
        </p:txBody>
      </p:sp>
    </p:spTree>
    <p:extLst>
      <p:ext uri="{BB962C8B-B14F-4D97-AF65-F5344CB8AC3E}">
        <p14:creationId xmlns:p14="http://schemas.microsoft.com/office/powerpoint/2010/main" val="2404423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E24D-022F-A049-917F-33F9101E8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पाठ्यक्रम का क्षेत्र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793B9-6889-AB45-BBEB-8D5DE944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/>
              <a:t>शिक्षा के लक्ष्यों व उद्देश्यों का निर्धारण</a:t>
            </a:r>
          </a:p>
          <a:p>
            <a:r>
              <a:rPr lang="hi-IN" i="0">
                <a:solidFill>
                  <a:srgbClr val="353535"/>
                </a:solidFill>
                <a:effectLst/>
                <a:latin typeface="Georgia" panose="02000000000000000000" pitchFamily="2" charset="0"/>
              </a:rPr>
              <a:t>नवीन प्रवृत्तियों का साहचर्य</a:t>
            </a:r>
            <a:endParaRPr lang="en-US">
              <a:solidFill>
                <a:srgbClr val="353535"/>
              </a:solidFill>
              <a:latin typeface="Georgia" panose="02000000000000000000" pitchFamily="2" charset="0"/>
            </a:endParaRPr>
          </a:p>
          <a:p>
            <a:r>
              <a:rPr lang="hi-IN" i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बालकों के संज्ञानात्मक विकास का </a:t>
            </a:r>
            <a:r>
              <a:rPr lang="en-US" i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पोषण
बालकों के सामाजिक एवं मनोवैज्ञानिक स्वास्थ्य का संवर्धन</a:t>
            </a:r>
          </a:p>
          <a:p>
            <a:r>
              <a:rPr lang="hi-IN" i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US" i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अधिगम </a:t>
            </a:r>
            <a:r>
              <a:rPr lang="hi-IN" i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हेतु </a:t>
            </a:r>
            <a:r>
              <a:rPr lang="en-US" i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व्यवस्था</a:t>
            </a:r>
          </a:p>
          <a:p>
            <a:r>
              <a:rPr lang="en-US" i="0">
                <a:solidFill>
                  <a:srgbClr val="353535"/>
                </a:solidFill>
                <a:effectLst/>
                <a:latin typeface="Georgia" panose="02040502050405020303" pitchFamily="18" charset="0"/>
              </a:rPr>
              <a:t>शैक्षणिक स्रोतों का उपयोग</a:t>
            </a:r>
          </a:p>
          <a:p>
            <a:r>
              <a:rPr lang="en-US"/>
              <a:t>छात्रों का व्यक्तिगत बोध एवं उसके अनुरूप शिक्षण व्यवस्था</a:t>
            </a:r>
          </a:p>
          <a:p>
            <a:r>
              <a:rPr lang="en-US"/>
              <a:t>समस्त कार्यक्रमों एवं बालकों के कार्यों का मूल्यांकन</a:t>
            </a:r>
          </a:p>
        </p:txBody>
      </p:sp>
    </p:spTree>
    <p:extLst>
      <p:ext uri="{BB962C8B-B14F-4D97-AF65-F5344CB8AC3E}">
        <p14:creationId xmlns:p14="http://schemas.microsoft.com/office/powerpoint/2010/main" val="183913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B6BA1-B8FA-DA44-A379-E07A0BB3C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8800"/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4196028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पाठ्यक्रम विकास
B.ED 1st Year </vt:lpstr>
      <vt:lpstr>पाठ्यक्रम का अर्थ-</vt:lpstr>
      <vt:lpstr> पाठ्यक्रम की परिभाषा </vt:lpstr>
      <vt:lpstr>पाठ्यक्रम का क्षेत्र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पाठ्यक्रम विकास
B.ED 1st Year </dc:title>
  <dc:creator>Unknown User</dc:creator>
  <cp:lastModifiedBy>Unknown User</cp:lastModifiedBy>
  <cp:revision>3</cp:revision>
  <dcterms:created xsi:type="dcterms:W3CDTF">2022-02-23T07:50:37Z</dcterms:created>
  <dcterms:modified xsi:type="dcterms:W3CDTF">2022-03-05T09:05:02Z</dcterms:modified>
</cp:coreProperties>
</file>