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6" r:id="rId2"/>
    <p:sldId id="256" r:id="rId3"/>
    <p:sldId id="257" r:id="rId4"/>
    <p:sldId id="258" r:id="rId5"/>
    <p:sldId id="267" r:id="rId6"/>
    <p:sldId id="259" r:id="rId7"/>
    <p:sldId id="260" r:id="rId8"/>
    <p:sldId id="261" r:id="rId9"/>
    <p:sldId id="268" r:id="rId10"/>
    <p:sldId id="262" r:id="rId11"/>
    <p:sldId id="263" r:id="rId12"/>
    <p:sldId id="270" r:id="rId13"/>
    <p:sldId id="264" r:id="rId14"/>
    <p:sldId id="269"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notesMaster" Target="notesMasters/notesMaster1.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58CCF2-C5E2-0146-8F52-A9B069EE5177}" type="datetimeFigureOut">
              <a:rPr lang="en-US" smtClean="0"/>
              <a:t>4/25/2022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B80785-BC73-8241-BE53-65A8FEE043C4}" type="slidenum">
              <a:rPr lang="en-US" smtClean="0"/>
              <a:t>‹#›</a:t>
            </a:fld>
            <a:endParaRPr lang="en-US"/>
          </a:p>
        </p:txBody>
      </p:sp>
    </p:spTree>
    <p:extLst>
      <p:ext uri="{BB962C8B-B14F-4D97-AF65-F5344CB8AC3E}">
        <p14:creationId xmlns:p14="http://schemas.microsoft.com/office/powerpoint/2010/main" val="3524204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BDA1C-6311-3142-9381-63FD13B364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76C72A-0F98-554C-BC16-7729F261C2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B9D250-10D6-DF42-A9A3-84E486313315}"/>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5" name="Footer Placeholder 4">
            <a:extLst>
              <a:ext uri="{FF2B5EF4-FFF2-40B4-BE49-F238E27FC236}">
                <a16:creationId xmlns:a16="http://schemas.microsoft.com/office/drawing/2014/main" id="{C7E375AB-F2A5-0B46-8162-E27E5D5DCE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A75588-1F75-3A4E-B03E-FD57D433B45D}"/>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1795987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39ED7-59B8-E84B-9BFE-A546B16EE6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688866-6B13-BC44-9581-531964729B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DB1922-B1FE-454E-80B7-A5F8EF860789}"/>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5" name="Footer Placeholder 4">
            <a:extLst>
              <a:ext uri="{FF2B5EF4-FFF2-40B4-BE49-F238E27FC236}">
                <a16:creationId xmlns:a16="http://schemas.microsoft.com/office/drawing/2014/main" id="{A636603C-DFAA-BD4C-860D-B4D2C71DE0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4DCE57-8295-0640-8FEF-62D046E9363D}"/>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2793799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151E-40A0-194B-84ED-BBBF804EFF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CFE974-C66B-CA48-8803-2058ABEDE49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639F34-8D06-A143-8BF0-2BB8FFC4113C}"/>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5" name="Footer Placeholder 4">
            <a:extLst>
              <a:ext uri="{FF2B5EF4-FFF2-40B4-BE49-F238E27FC236}">
                <a16:creationId xmlns:a16="http://schemas.microsoft.com/office/drawing/2014/main" id="{7E7D2BDD-61A5-0649-ACA2-E56E67F8D1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507A58-6BDF-D14A-AE3C-2A34785F35C4}"/>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2359047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DA153-B7B5-3E49-BAA4-27E066FE54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2D7989D-4B2E-D54E-98A8-4F16D96A67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6374FA-A8B3-0D40-87D5-4997DFFF6E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7A46BC4-8BEC-C541-B464-F146A69E4E75}"/>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6" name="Footer Placeholder 5">
            <a:extLst>
              <a:ext uri="{FF2B5EF4-FFF2-40B4-BE49-F238E27FC236}">
                <a16:creationId xmlns:a16="http://schemas.microsoft.com/office/drawing/2014/main" id="{66E505DF-4B4A-1840-BD6D-AD8F97F73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C0D062-3BCB-4942-9107-AEAFAA49262A}"/>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36496290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CE483-60AE-934A-B53B-3951BE3A4D6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E3D5F8-7832-DE45-97BD-5C657CEA73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A920CF-BCFE-9047-9541-88058B9DE1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E2C5D5-910C-EB48-9F46-160D3B9EDC6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BEED8A-4BA6-FE44-8A24-513CDFF9FF5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465654-BB68-5548-98E0-A37237E73509}"/>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8" name="Footer Placeholder 7">
            <a:extLst>
              <a:ext uri="{FF2B5EF4-FFF2-40B4-BE49-F238E27FC236}">
                <a16:creationId xmlns:a16="http://schemas.microsoft.com/office/drawing/2014/main" id="{C5495088-3251-1A48-98CF-94AE8E6C62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7EF977-44CB-B44B-8AC4-A63D542BF0DE}"/>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1299298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8541-6FC4-3240-81D2-5D668FC2B4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05396D-29AF-0C4C-835A-3688299E94F4}"/>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4" name="Footer Placeholder 3">
            <a:extLst>
              <a:ext uri="{FF2B5EF4-FFF2-40B4-BE49-F238E27FC236}">
                <a16:creationId xmlns:a16="http://schemas.microsoft.com/office/drawing/2014/main" id="{18BA1113-A1A8-CE4D-8F85-3AD0270604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E3A128-3D80-2042-B817-DC0EA3197DE1}"/>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818823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2F1BE9-CC03-2140-AB3B-DB6E6E96EC65}"/>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3" name="Footer Placeholder 2">
            <a:extLst>
              <a:ext uri="{FF2B5EF4-FFF2-40B4-BE49-F238E27FC236}">
                <a16:creationId xmlns:a16="http://schemas.microsoft.com/office/drawing/2014/main" id="{F5F41FB7-1834-E249-AD04-359840BDEE7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5B8198D-DBC6-BB4F-927F-6A6418B9A299}"/>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583161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2A7E7-795D-7D4B-8C6E-F9CFC267A1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6A65A6-AA1C-F944-8EDA-B87868F6F45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30E072-EE60-EB42-8E0A-8EB2261A39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F68B50-FF8F-F740-9C62-CA3350E42FE8}"/>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6" name="Footer Placeholder 5">
            <a:extLst>
              <a:ext uri="{FF2B5EF4-FFF2-40B4-BE49-F238E27FC236}">
                <a16:creationId xmlns:a16="http://schemas.microsoft.com/office/drawing/2014/main" id="{24EF2BD8-A627-D247-9B07-9955033D11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BBC319-B8DA-A547-8F28-91D494C2DB99}"/>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3077304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32406-0422-9544-A2C1-234199FE6F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7C4405-4A6C-F643-9975-C9C7DB4A22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805225-9052-E14D-93DB-BE9FFC3022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63638D-DB14-6C43-B49B-2F9211B6F100}"/>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6" name="Footer Placeholder 5">
            <a:extLst>
              <a:ext uri="{FF2B5EF4-FFF2-40B4-BE49-F238E27FC236}">
                <a16:creationId xmlns:a16="http://schemas.microsoft.com/office/drawing/2014/main" id="{732ADCB1-810F-8544-81B8-388EFEC3E2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86863C-9B1A-0246-B8DA-A2A876337B6E}"/>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426609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81194-561A-8B4D-80B8-AC0D5C3843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D5B26C9-4F34-914F-9829-A01D05B967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51AEC5-CAA1-054D-A15C-19063759AAF4}"/>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5" name="Footer Placeholder 4">
            <a:extLst>
              <a:ext uri="{FF2B5EF4-FFF2-40B4-BE49-F238E27FC236}">
                <a16:creationId xmlns:a16="http://schemas.microsoft.com/office/drawing/2014/main" id="{AD7433F8-CB9B-404B-9DE7-964A7A4719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AD6463-42BF-1E4F-B523-F64C33777C6F}"/>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4043294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620201-EC28-BA49-A588-A820765784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15AEAC-AA6D-FB43-B884-884CB02F2C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7FA1E1-D739-2442-A32F-C263D0E69759}"/>
              </a:ext>
            </a:extLst>
          </p:cNvPr>
          <p:cNvSpPr>
            <a:spLocks noGrp="1"/>
          </p:cNvSpPr>
          <p:nvPr>
            <p:ph type="dt" sz="half" idx="10"/>
          </p:nvPr>
        </p:nvSpPr>
        <p:spPr/>
        <p:txBody>
          <a:bodyPr/>
          <a:lstStyle/>
          <a:p>
            <a:fld id="{C84EAB91-D706-DB44-9263-31DFBF0AE9C6}" type="datetimeFigureOut">
              <a:rPr lang="en-US" smtClean="0"/>
              <a:t>4/25/2022</a:t>
            </a:fld>
            <a:endParaRPr lang="en-US"/>
          </a:p>
        </p:txBody>
      </p:sp>
      <p:sp>
        <p:nvSpPr>
          <p:cNvPr id="5" name="Footer Placeholder 4">
            <a:extLst>
              <a:ext uri="{FF2B5EF4-FFF2-40B4-BE49-F238E27FC236}">
                <a16:creationId xmlns:a16="http://schemas.microsoft.com/office/drawing/2014/main" id="{6418C413-E3AF-284E-9254-01AC64FF64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92EA31-A175-4549-9C23-3167143C2F57}"/>
              </a:ext>
            </a:extLst>
          </p:cNvPr>
          <p:cNvSpPr>
            <a:spLocks noGrp="1"/>
          </p:cNvSpPr>
          <p:nvPr>
            <p:ph type="sldNum" sz="quarter" idx="12"/>
          </p:nvPr>
        </p:nvSpPr>
        <p:spPr/>
        <p:txBody>
          <a:bodyPr/>
          <a:lstStyle/>
          <a:p>
            <a:fld id="{A9FBCAC0-C239-0E49-970C-28B9C94ECD75}" type="slidenum">
              <a:rPr lang="en-US" smtClean="0"/>
              <a:t>‹#›</a:t>
            </a:fld>
            <a:endParaRPr lang="en-US"/>
          </a:p>
        </p:txBody>
      </p:sp>
    </p:spTree>
    <p:extLst>
      <p:ext uri="{BB962C8B-B14F-4D97-AF65-F5344CB8AC3E}">
        <p14:creationId xmlns:p14="http://schemas.microsoft.com/office/powerpoint/2010/main" val="1333791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1037A1-EEAA-E04D-B007-E63DB61CB1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74A71C-FB25-2B41-8AAF-55746A188B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E2E322-1B38-BA47-A4DC-64AA13CB23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EAB91-D706-DB44-9263-31DFBF0AE9C6}" type="datetimeFigureOut">
              <a:rPr lang="en-US" smtClean="0"/>
              <a:t>4/25/2022</a:t>
            </a:fld>
            <a:endParaRPr lang="en-US"/>
          </a:p>
        </p:txBody>
      </p:sp>
      <p:sp>
        <p:nvSpPr>
          <p:cNvPr id="5" name="Footer Placeholder 4">
            <a:extLst>
              <a:ext uri="{FF2B5EF4-FFF2-40B4-BE49-F238E27FC236}">
                <a16:creationId xmlns:a16="http://schemas.microsoft.com/office/drawing/2014/main" id="{7DF29024-7149-F048-8FA8-2FE22E3367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A42DB1-F1E6-8B44-81CE-AC7C057C91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FBCAC0-C239-0E49-970C-28B9C94ECD75}" type="slidenum">
              <a:rPr lang="en-US" smtClean="0"/>
              <a:t>‹#›</a:t>
            </a:fld>
            <a:endParaRPr lang="en-US"/>
          </a:p>
        </p:txBody>
      </p:sp>
    </p:spTree>
    <p:extLst>
      <p:ext uri="{BB962C8B-B14F-4D97-AF65-F5344CB8AC3E}">
        <p14:creationId xmlns:p14="http://schemas.microsoft.com/office/powerpoint/2010/main" val="26897519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image" Target="../media/image3.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4.jpeg" /><Relationship Id="rId1" Type="http://schemas.openxmlformats.org/officeDocument/2006/relationships/slideLayout" Target="../slideLayouts/slideLayout4.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0F684-BB0E-7E4D-ABE0-AF46711F62B7}"/>
              </a:ext>
            </a:extLst>
          </p:cNvPr>
          <p:cNvSpPr>
            <a:spLocks noGrp="1"/>
          </p:cNvSpPr>
          <p:nvPr>
            <p:ph type="title"/>
          </p:nvPr>
        </p:nvSpPr>
        <p:spPr>
          <a:xfrm>
            <a:off x="1783718" y="365126"/>
            <a:ext cx="9570081" cy="948260"/>
          </a:xfrm>
        </p:spPr>
        <p:txBody>
          <a:bodyPr>
            <a:noAutofit/>
          </a:bodyPr>
          <a:lstStyle/>
          <a:p>
            <a:r>
              <a:rPr lang="en-US" sz="7200" b="1">
                <a:solidFill>
                  <a:srgbClr val="C00000"/>
                </a:solidFill>
              </a:rPr>
              <a:t>B A llnd Semester</a:t>
            </a:r>
            <a:br>
              <a:rPr lang="en-US" sz="7200" b="1">
                <a:solidFill>
                  <a:srgbClr val="C00000"/>
                </a:solidFill>
              </a:rPr>
            </a:br>
            <a:r>
              <a:rPr lang="en-US" sz="7200" b="1">
                <a:solidFill>
                  <a:srgbClr val="C00000"/>
                </a:solidFill>
              </a:rPr>
              <a:t>गांव कस्बा एवं नगर</a:t>
            </a:r>
          </a:p>
        </p:txBody>
      </p:sp>
      <p:pic>
        <p:nvPicPr>
          <p:cNvPr id="4" name="Picture 4">
            <a:extLst>
              <a:ext uri="{FF2B5EF4-FFF2-40B4-BE49-F238E27FC236}">
                <a16:creationId xmlns:a16="http://schemas.microsoft.com/office/drawing/2014/main" id="{BD6B87BD-C934-F241-ACB1-08D9A41BB5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3975" y="1632858"/>
            <a:ext cx="10927835" cy="5012161"/>
          </a:xfrm>
        </p:spPr>
      </p:pic>
    </p:spTree>
    <p:extLst>
      <p:ext uri="{BB962C8B-B14F-4D97-AF65-F5344CB8AC3E}">
        <p14:creationId xmlns:p14="http://schemas.microsoft.com/office/powerpoint/2010/main" val="1217627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245C6-47C9-5147-8C33-F0BF1C3176CE}"/>
              </a:ext>
            </a:extLst>
          </p:cNvPr>
          <p:cNvSpPr>
            <a:spLocks noGrp="1"/>
          </p:cNvSpPr>
          <p:nvPr>
            <p:ph type="ctrTitle" idx="4294967295"/>
          </p:nvPr>
        </p:nvSpPr>
        <p:spPr>
          <a:xfrm>
            <a:off x="3407702" y="-386255"/>
            <a:ext cx="9144000" cy="2387600"/>
          </a:xfrm>
        </p:spPr>
        <p:txBody>
          <a:bodyPr>
            <a:noAutofit/>
          </a:bodyPr>
          <a:lstStyle/>
          <a:p>
            <a:r>
              <a:rPr lang="en-US" sz="8000">
                <a:solidFill>
                  <a:schemeClr val="accent6"/>
                </a:solidFill>
              </a:rPr>
              <a:t>गांव का अर्थ</a:t>
            </a:r>
          </a:p>
        </p:txBody>
      </p:sp>
      <p:sp>
        <p:nvSpPr>
          <p:cNvPr id="5" name="TextBox 4">
            <a:extLst>
              <a:ext uri="{FF2B5EF4-FFF2-40B4-BE49-F238E27FC236}">
                <a16:creationId xmlns:a16="http://schemas.microsoft.com/office/drawing/2014/main" id="{C8A26BC4-7CE0-C04F-8504-4DC545BE993B}"/>
              </a:ext>
            </a:extLst>
          </p:cNvPr>
          <p:cNvSpPr txBox="1"/>
          <p:nvPr/>
        </p:nvSpPr>
        <p:spPr>
          <a:xfrm>
            <a:off x="567359" y="1032250"/>
            <a:ext cx="11057281" cy="5170646"/>
          </a:xfrm>
          <a:prstGeom prst="rect">
            <a:avLst/>
          </a:prstGeom>
          <a:noFill/>
        </p:spPr>
        <p:txBody>
          <a:bodyPr wrap="square">
            <a:spAutoFit/>
          </a:bodyPr>
          <a:lstStyle/>
          <a:p>
            <a:pPr algn="l"/>
            <a:endParaRPr lang="hi-IN" b="1" i="0">
              <a:solidFill>
                <a:srgbClr val="111111"/>
              </a:solidFill>
              <a:effectLst/>
              <a:latin typeface="Arial" panose="020B0604020202020204" pitchFamily="34" charset="0"/>
            </a:endParaRPr>
          </a:p>
          <a:p>
            <a:pPr algn="l" fontAlgn="base"/>
            <a:r>
              <a:rPr lang="hi-IN" sz="2400" b="0" i="0" u="none" strike="noStrike">
                <a:solidFill>
                  <a:srgbClr val="FF0000"/>
                </a:solidFill>
                <a:effectLst/>
                <a:latin typeface="Arial" panose="020B0604020202020204" pitchFamily="34" charset="0"/>
              </a:rPr>
              <a:t>विभिन्न विद्वानों ने गाँव या ‘ग्रामीण’ शब्द की अनेक व्याख्याएं प्रस्तुत की हैं। कुछ व्यक्तियों का मत है कि जहाँ आर्थिक एवं सामाजिक दृष्टि से पिछडे़ हुए लोग रहते हो, उस क्षेत्र को गॉव कहा जाए। </a:t>
            </a:r>
          </a:p>
          <a:p>
            <a:pPr algn="l" fontAlgn="base"/>
            <a:br>
              <a:rPr lang="hi-IN" sz="2400" b="0" i="0" u="none" strike="noStrike">
                <a:solidFill>
                  <a:srgbClr val="FF0000"/>
                </a:solidFill>
                <a:effectLst/>
                <a:latin typeface="Arial" panose="020B0604020202020204" pitchFamily="34" charset="0"/>
              </a:rPr>
            </a:br>
            <a:endParaRPr lang="hi-IN" sz="2400" b="0" i="0" u="none" strike="noStrike">
              <a:solidFill>
                <a:srgbClr val="FF0000"/>
              </a:solidFill>
              <a:effectLst/>
              <a:latin typeface="Arial" panose="020B0604020202020204" pitchFamily="34" charset="0"/>
            </a:endParaRPr>
          </a:p>
          <a:p>
            <a:pPr algn="l" fontAlgn="base"/>
            <a:r>
              <a:rPr lang="hi-IN" sz="2400" b="0" i="0" u="none" strike="noStrike">
                <a:solidFill>
                  <a:srgbClr val="FF0000"/>
                </a:solidFill>
                <a:effectLst/>
                <a:latin typeface="Arial" panose="020B0604020202020204" pitchFamily="34" charset="0"/>
              </a:rPr>
              <a:t>दूसरी ओर कुछ विद्वानों ने गाँव या ‘ग्रामीण’ शब्द उनके लिए उपयुक्त माना है, जहां कृषि को मुख्य व्यवसाय के रूप में प्रयोग किया जाता है। ‘ग्रामीण की एक व्याख्या नगरीय शब्द के विपरीत की गयी है अर्थात् नगरीय विशेषताओं के विपरीत विशेषताओं वाला क्षेत्र ग्रामीण है। </a:t>
            </a:r>
          </a:p>
          <a:p>
            <a:pPr algn="l" fontAlgn="base"/>
            <a:br>
              <a:rPr lang="hi-IN" sz="2400" b="0" i="0" u="none" strike="noStrike">
                <a:solidFill>
                  <a:srgbClr val="FF0000"/>
                </a:solidFill>
                <a:effectLst/>
                <a:latin typeface="Arial" panose="020B0604020202020204" pitchFamily="34" charset="0"/>
              </a:rPr>
            </a:br>
            <a:endParaRPr lang="hi-IN" sz="2400" b="0" i="0" u="none" strike="noStrike">
              <a:solidFill>
                <a:srgbClr val="FF0000"/>
              </a:solidFill>
              <a:effectLst/>
              <a:latin typeface="Arial" panose="020B0604020202020204" pitchFamily="34" charset="0"/>
            </a:endParaRPr>
          </a:p>
          <a:p>
            <a:pPr algn="l" fontAlgn="base"/>
            <a:r>
              <a:rPr lang="hi-IN" sz="2400" b="0" i="0" u="none" strike="noStrike">
                <a:solidFill>
                  <a:srgbClr val="FF0000"/>
                </a:solidFill>
                <a:effectLst/>
                <a:latin typeface="Arial" panose="020B0604020202020204" pitchFamily="34" charset="0"/>
              </a:rPr>
              <a:t>‘ग्रामीण’ को जनसंख्या के आधार पर भी परिभाषित किया जाता है। प्रत्येक देश में एक निश्चित जनसंख्या वाले क्षेत्र को ग्राम कहा जाता है। </a:t>
            </a:r>
          </a:p>
        </p:txBody>
      </p:sp>
    </p:spTree>
    <p:extLst>
      <p:ext uri="{BB962C8B-B14F-4D97-AF65-F5344CB8AC3E}">
        <p14:creationId xmlns:p14="http://schemas.microsoft.com/office/powerpoint/2010/main" val="3716146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E1DDC38-BE0C-B44A-AF72-20323A82648E}"/>
              </a:ext>
            </a:extLst>
          </p:cNvPr>
          <p:cNvSpPr>
            <a:spLocks noGrp="1"/>
          </p:cNvSpPr>
          <p:nvPr>
            <p:ph type="title"/>
          </p:nvPr>
        </p:nvSpPr>
        <p:spPr>
          <a:xfrm>
            <a:off x="2133837" y="177483"/>
            <a:ext cx="8568477" cy="1208331"/>
          </a:xfrm>
        </p:spPr>
        <p:txBody>
          <a:bodyPr>
            <a:normAutofit/>
          </a:bodyPr>
          <a:lstStyle/>
          <a:p>
            <a:r>
              <a:rPr lang="en-US" sz="7200" b="1">
                <a:solidFill>
                  <a:schemeClr val="accent1"/>
                </a:solidFill>
              </a:rPr>
              <a:t>गांव की परिभाषा</a:t>
            </a:r>
          </a:p>
        </p:txBody>
      </p:sp>
      <p:sp>
        <p:nvSpPr>
          <p:cNvPr id="7" name="TextBox 6">
            <a:extLst>
              <a:ext uri="{FF2B5EF4-FFF2-40B4-BE49-F238E27FC236}">
                <a16:creationId xmlns:a16="http://schemas.microsoft.com/office/drawing/2014/main" id="{BDB27007-2927-E94D-90FF-09B4A6F5889C}"/>
              </a:ext>
            </a:extLst>
          </p:cNvPr>
          <p:cNvSpPr txBox="1"/>
          <p:nvPr/>
        </p:nvSpPr>
        <p:spPr>
          <a:xfrm>
            <a:off x="418715" y="817864"/>
            <a:ext cx="11950769" cy="5909310"/>
          </a:xfrm>
          <a:prstGeom prst="rect">
            <a:avLst/>
          </a:prstGeom>
          <a:noFill/>
        </p:spPr>
        <p:txBody>
          <a:bodyPr wrap="square">
            <a:spAutoFit/>
          </a:bodyPr>
          <a:lstStyle/>
          <a:p>
            <a:pPr algn="l"/>
            <a:endParaRPr lang="hi-IN" b="1" i="0">
              <a:solidFill>
                <a:srgbClr val="111111"/>
              </a:solidFill>
              <a:effectLst/>
              <a:latin typeface="Arial" panose="020B0604020202020204" pitchFamily="34" charset="0"/>
            </a:endParaRPr>
          </a:p>
          <a:p>
            <a:pPr algn="l" fontAlgn="base"/>
            <a:r>
              <a:rPr lang="hi-IN" b="1" i="0" u="none" strike="noStrike">
                <a:solidFill>
                  <a:schemeClr val="accent2"/>
                </a:solidFill>
                <a:effectLst/>
                <a:latin typeface="Arial" panose="020B0604020202020204" pitchFamily="34" charset="0"/>
              </a:rPr>
              <a:t>बरट्रांड</a:t>
            </a:r>
            <a:r>
              <a:rPr lang="hi-IN" b="0" i="0">
                <a:solidFill>
                  <a:schemeClr val="accent2"/>
                </a:solidFill>
                <a:effectLst/>
                <a:latin typeface="Arial" panose="020B0604020202020204" pitchFamily="34" charset="0"/>
              </a:rPr>
              <a:t> ने ‘ग्रामीणता’ के निर्धारण में दो आधारों (1) कृषि द्वारा आय अथवा जीवन-यापन, (2) कम घनत्व वाला जनसंख्या क्षेत्र, को प्रमुख माना है। मैरिल और एलरिज लिखते हैं, ‘‘ग्रामीण समुदाय के अन्तर्गत संस्थाओं और ऐसे व्यक्तियों का संकलन होता है जो छोटे से केन्द्र के चारों ओर संगठित होते हैं तथा सामान्य प्राकृतिक हितों में भाग लेते हैं।’’ </a:t>
            </a:r>
            <a:br>
              <a:rPr lang="hi-IN" b="0" i="0" u="none" strike="noStrike">
                <a:solidFill>
                  <a:schemeClr val="accent2"/>
                </a:solidFill>
                <a:effectLst/>
                <a:latin typeface="Arial" panose="020B0604020202020204" pitchFamily="34" charset="0"/>
              </a:rPr>
            </a:br>
            <a:endParaRPr lang="hi-IN" b="0" i="0" u="none" strike="noStrike">
              <a:solidFill>
                <a:schemeClr val="accent2"/>
              </a:solidFill>
              <a:effectLst/>
              <a:latin typeface="Arial" panose="020B0604020202020204" pitchFamily="34" charset="0"/>
            </a:endParaRPr>
          </a:p>
          <a:p>
            <a:pPr algn="l" fontAlgn="base"/>
            <a:r>
              <a:rPr lang="hi-IN" b="1" i="0" u="none" strike="noStrike">
                <a:solidFill>
                  <a:schemeClr val="accent2"/>
                </a:solidFill>
                <a:effectLst/>
                <a:latin typeface="Arial" panose="020B0604020202020204" pitchFamily="34" charset="0"/>
              </a:rPr>
              <a:t>सिम्स के अनुसार</a:t>
            </a:r>
            <a:r>
              <a:rPr lang="hi-IN" b="0" i="0" u="none" strike="noStrike">
                <a:solidFill>
                  <a:schemeClr val="accent2"/>
                </a:solidFill>
                <a:effectLst/>
                <a:latin typeface="Arial" panose="020B0604020202020204" pitchFamily="34" charset="0"/>
              </a:rPr>
              <a:t>, ‘‘समाजशास्त्रियों में ‘ग्रामीण समुदाय’ को ऐसे बड़े क्षेत्रों में रखने की प्रवृत्ति बढ़ रही है, जिसमें समस्त अथवा अधिकतर प्रमुख मानवीय हितों की पूर्ति होती है।</a:t>
            </a:r>
            <a:br>
              <a:rPr lang="hi-IN" b="0" i="0" u="none" strike="noStrike">
                <a:solidFill>
                  <a:schemeClr val="accent2"/>
                </a:solidFill>
                <a:effectLst/>
                <a:latin typeface="Arial" panose="020B0604020202020204" pitchFamily="34" charset="0"/>
              </a:rPr>
            </a:br>
            <a:br>
              <a:rPr lang="hi-IN" b="0" i="0" u="none" strike="noStrike">
                <a:solidFill>
                  <a:schemeClr val="accent2"/>
                </a:solidFill>
                <a:effectLst/>
                <a:latin typeface="Arial" panose="020B0604020202020204" pitchFamily="34" charset="0"/>
              </a:rPr>
            </a:br>
            <a:r>
              <a:rPr lang="hi-IN" b="1" i="0" u="none" strike="noStrike">
                <a:solidFill>
                  <a:schemeClr val="accent2"/>
                </a:solidFill>
                <a:effectLst/>
                <a:latin typeface="Arial" panose="020B0604020202020204" pitchFamily="34" charset="0"/>
              </a:rPr>
              <a:t>सेंडरसन</a:t>
            </a:r>
            <a:r>
              <a:rPr lang="hi-IN" b="0" i="0" u="none" strike="noStrike">
                <a:solidFill>
                  <a:schemeClr val="accent2"/>
                </a:solidFill>
                <a:effectLst/>
                <a:latin typeface="Arial" panose="020B0604020202020204" pitchFamily="34" charset="0"/>
              </a:rPr>
              <a:t> ग्रामीण समुदाय को परिभाषित करते हुए लिखते हैं ‘‘एक ग्रामीण समुदाय में स्थानीय क्षेत्र के लोगों की सामाजिक अन्त:क्रिया और उनकी संस्थाएँ सम्मिलित थीं, जिसमें वह खेतो के चारों ओर बिखरी झोपड़ियो तथा पुरवा या ग्रामों में रहती है  और जो उनकी सामान्य क्रियाओं  का केन्द्र है।’’</a:t>
            </a:r>
            <a:br>
              <a:rPr lang="hi-IN" b="0" i="0" u="none" strike="noStrike">
                <a:solidFill>
                  <a:schemeClr val="accent2"/>
                </a:solidFill>
                <a:effectLst/>
                <a:latin typeface="Arial" panose="020B0604020202020204" pitchFamily="34" charset="0"/>
              </a:rPr>
            </a:br>
            <a:br>
              <a:rPr lang="hi-IN" b="0" i="0" u="none" strike="noStrike">
                <a:solidFill>
                  <a:schemeClr val="accent2"/>
                </a:solidFill>
                <a:effectLst/>
                <a:latin typeface="Arial" panose="020B0604020202020204" pitchFamily="34" charset="0"/>
              </a:rPr>
            </a:br>
            <a:r>
              <a:rPr lang="hi-IN" b="1" i="0" u="none" strike="noStrike">
                <a:solidFill>
                  <a:schemeClr val="accent2"/>
                </a:solidFill>
                <a:effectLst/>
                <a:latin typeface="Arial" panose="020B0604020202020204" pitchFamily="34" charset="0"/>
              </a:rPr>
              <a:t>फेयरचाइल्ड</a:t>
            </a:r>
            <a:r>
              <a:rPr lang="hi-IN" b="0" i="0" u="none" strike="noStrike">
                <a:solidFill>
                  <a:schemeClr val="accent2"/>
                </a:solidFill>
                <a:effectLst/>
                <a:latin typeface="Arial" panose="020B0604020202020204" pitchFamily="34" charset="0"/>
              </a:rPr>
              <a:t> के अनुसार, ‘‘ग्रामीण समुदाय पड़ोस की अपेक्षा विस्तृत क्षेत्र है, जिसमें आमने-सामने के सम्बन्ध पाये जाते हैं, जिसमें सामूहिक जीवन के लिए अधिकांशत: सामाजिक, शैक्षणिक, धार्मिक एवं अन्य सेवाओं की आवश्यकता होती है और जिसमें मूल अभिवृत्तियों (</a:t>
            </a:r>
            <a:r>
              <a:rPr lang="en-US" b="0" i="0" u="none" strike="noStrike">
                <a:solidFill>
                  <a:schemeClr val="accent2"/>
                </a:solidFill>
                <a:effectLst/>
                <a:latin typeface="Arial" panose="020B0604020202020204" pitchFamily="34" charset="0"/>
              </a:rPr>
              <a:t>Attitudes) </a:t>
            </a:r>
            <a:r>
              <a:rPr lang="hi-IN" b="0" i="0" u="none" strike="noStrike">
                <a:solidFill>
                  <a:schemeClr val="accent2"/>
                </a:solidFill>
                <a:effectLst/>
                <a:latin typeface="Arial" panose="020B0604020202020204" pitchFamily="34" charset="0"/>
              </a:rPr>
              <a:t>एवं व्यवहारों के प्रति सामान्य सहमति होती है।’’</a:t>
            </a:r>
            <a:br>
              <a:rPr lang="hi-IN" b="0" i="0" u="none" strike="noStrike">
                <a:solidFill>
                  <a:schemeClr val="accent2"/>
                </a:solidFill>
                <a:effectLst/>
                <a:latin typeface="Arial" panose="020B0604020202020204" pitchFamily="34" charset="0"/>
              </a:rPr>
            </a:br>
            <a:br>
              <a:rPr lang="hi-IN" b="0" i="0" u="none" strike="noStrike">
                <a:solidFill>
                  <a:schemeClr val="accent2"/>
                </a:solidFill>
                <a:effectLst/>
                <a:latin typeface="Arial" panose="020B0604020202020204" pitchFamily="34" charset="0"/>
              </a:rPr>
            </a:br>
            <a:r>
              <a:rPr lang="hi-IN" b="1" i="0" u="none" strike="noStrike">
                <a:solidFill>
                  <a:schemeClr val="accent2"/>
                </a:solidFill>
                <a:effectLst/>
                <a:latin typeface="Arial" panose="020B0604020202020204" pitchFamily="34" charset="0"/>
              </a:rPr>
              <a:t>पीके के अनुसार-</a:t>
            </a:r>
            <a:r>
              <a:rPr lang="hi-IN" b="0" i="0" u="none" strike="noStrike">
                <a:solidFill>
                  <a:schemeClr val="accent2"/>
                </a:solidFill>
                <a:effectLst/>
                <a:latin typeface="Arial" panose="020B0604020202020204" pitchFamily="34" charset="0"/>
              </a:rPr>
              <a:t> ‘‘ग्रामीण समुदाय परस्पर सम्बन्धित तथा असम्बन्धित उन व्यक्तियों का समूह है जो अकेले परिवार से अधिक विस्तृत एक बहुत बड़े घर या परस्पर निकट स्थित घरों में कभी अनियमित रूप में तथा कभी एक गली में रहता है तथा मूलत: अनके कृषि योग्य खेतों में सामान्य रूप से कृषि करता है, मैदानी भूमि को आपस में बाँट लेता है और आसपास की बेकार भूमि में पशु चराता है जिस पर निकटवर्ती समुदायों की सीमाओ तक वह समुदाय अपने अधिकार का दावा करता है।’’</a:t>
            </a:r>
          </a:p>
        </p:txBody>
      </p:sp>
    </p:spTree>
    <p:extLst>
      <p:ext uri="{BB962C8B-B14F-4D97-AF65-F5344CB8AC3E}">
        <p14:creationId xmlns:p14="http://schemas.microsoft.com/office/powerpoint/2010/main" val="37311612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7BBE5-4A50-1D42-A598-F275C2A486B0}"/>
              </a:ext>
            </a:extLst>
          </p:cNvPr>
          <p:cNvSpPr>
            <a:spLocks noGrp="1"/>
          </p:cNvSpPr>
          <p:nvPr>
            <p:ph type="title"/>
          </p:nvPr>
        </p:nvSpPr>
        <p:spPr/>
        <p:txBody>
          <a:bodyPr>
            <a:normAutofit/>
          </a:bodyPr>
          <a:lstStyle/>
          <a:p>
            <a:r>
              <a:rPr lang="en-US" sz="6000" b="1">
                <a:solidFill>
                  <a:schemeClr val="accent2"/>
                </a:solidFill>
              </a:rPr>
              <a:t>गांव की विशेषताएं</a:t>
            </a:r>
          </a:p>
        </p:txBody>
      </p:sp>
      <p:sp>
        <p:nvSpPr>
          <p:cNvPr id="3" name="Content Placeholder 2">
            <a:extLst>
              <a:ext uri="{FF2B5EF4-FFF2-40B4-BE49-F238E27FC236}">
                <a16:creationId xmlns:a16="http://schemas.microsoft.com/office/drawing/2014/main" id="{95362F5C-3F9B-2F4D-912E-F0D80B7DFA21}"/>
              </a:ext>
            </a:extLst>
          </p:cNvPr>
          <p:cNvSpPr>
            <a:spLocks noGrp="1"/>
          </p:cNvSpPr>
          <p:nvPr>
            <p:ph sz="half" idx="1"/>
          </p:nvPr>
        </p:nvSpPr>
        <p:spPr/>
        <p:txBody>
          <a:bodyPr>
            <a:noAutofit/>
          </a:bodyPr>
          <a:lstStyle/>
          <a:p>
            <a:pPr marL="514350" indent="-514350">
              <a:buFont typeface="+mj-lt"/>
              <a:buAutoNum type="arabicPeriod"/>
            </a:pPr>
            <a:r>
              <a:rPr lang="en-US" sz="3200">
                <a:solidFill>
                  <a:schemeClr val="accent6"/>
                </a:solidFill>
              </a:rPr>
              <a:t>छोटा आकार</a:t>
            </a:r>
          </a:p>
          <a:p>
            <a:pPr marL="514350" indent="-514350">
              <a:buFont typeface="+mj-lt"/>
              <a:buAutoNum type="arabicPeriod"/>
            </a:pPr>
            <a:r>
              <a:rPr lang="en-US" sz="3200">
                <a:solidFill>
                  <a:schemeClr val="accent6"/>
                </a:solidFill>
              </a:rPr>
              <a:t>कृषि ही मुख्य व्यवसाय </a:t>
            </a:r>
          </a:p>
          <a:p>
            <a:pPr marL="514350" indent="-514350">
              <a:buFont typeface="+mj-lt"/>
              <a:buAutoNum type="arabicPeriod"/>
            </a:pPr>
            <a:r>
              <a:rPr lang="en-US" sz="3200">
                <a:solidFill>
                  <a:schemeClr val="accent6"/>
                </a:solidFill>
              </a:rPr>
              <a:t>परिवार का महत्व</a:t>
            </a:r>
          </a:p>
          <a:p>
            <a:pPr marL="514350" indent="-514350">
              <a:buFont typeface="+mj-lt"/>
              <a:buAutoNum type="arabicPeriod"/>
            </a:pPr>
            <a:r>
              <a:rPr lang="en-US" sz="3200">
                <a:solidFill>
                  <a:schemeClr val="accent6"/>
                </a:solidFill>
              </a:rPr>
              <a:t>धर्म का महत्व</a:t>
            </a:r>
          </a:p>
          <a:p>
            <a:pPr marL="514350" indent="-514350">
              <a:buFont typeface="+mj-lt"/>
              <a:buAutoNum type="arabicPeriod"/>
            </a:pPr>
            <a:r>
              <a:rPr lang="en-US" sz="3200">
                <a:solidFill>
                  <a:schemeClr val="accent6"/>
                </a:solidFill>
              </a:rPr>
              <a:t>जीवन में स्थिरता</a:t>
            </a:r>
          </a:p>
          <a:p>
            <a:pPr marL="514350" indent="-514350">
              <a:buFont typeface="+mj-lt"/>
              <a:buAutoNum type="arabicPeriod"/>
            </a:pPr>
            <a:r>
              <a:rPr lang="en-US" sz="3200">
                <a:solidFill>
                  <a:schemeClr val="accent6"/>
                </a:solidFill>
              </a:rPr>
              <a:t>श्रम के विशेषीकरण का अभाव</a:t>
            </a:r>
          </a:p>
          <a:p>
            <a:pPr marL="514350" indent="-514350">
              <a:buFont typeface="+mj-lt"/>
              <a:buAutoNum type="arabicPeriod"/>
            </a:pPr>
            <a:r>
              <a:rPr lang="en-US" sz="3200">
                <a:solidFill>
                  <a:schemeClr val="accent6"/>
                </a:solidFill>
              </a:rPr>
              <a:t>सरल जीवन</a:t>
            </a:r>
          </a:p>
          <a:p>
            <a:pPr marL="0" indent="0">
              <a:buNone/>
            </a:pPr>
            <a:endParaRPr lang="en-US" sz="3200">
              <a:solidFill>
                <a:schemeClr val="accent6"/>
              </a:solidFill>
            </a:endParaRPr>
          </a:p>
          <a:p>
            <a:pPr marL="0" indent="0">
              <a:buNone/>
            </a:pPr>
            <a:endParaRPr lang="en-US" sz="3200">
              <a:solidFill>
                <a:schemeClr val="accent6"/>
              </a:solidFill>
            </a:endParaRPr>
          </a:p>
        </p:txBody>
      </p:sp>
      <p:sp>
        <p:nvSpPr>
          <p:cNvPr id="4" name="Content Placeholder 3">
            <a:extLst>
              <a:ext uri="{FF2B5EF4-FFF2-40B4-BE49-F238E27FC236}">
                <a16:creationId xmlns:a16="http://schemas.microsoft.com/office/drawing/2014/main" id="{D54E8181-32B6-7A4B-A18C-3188B72BE1EE}"/>
              </a:ext>
            </a:extLst>
          </p:cNvPr>
          <p:cNvSpPr>
            <a:spLocks noGrp="1"/>
          </p:cNvSpPr>
          <p:nvPr>
            <p:ph sz="half" idx="2"/>
          </p:nvPr>
        </p:nvSpPr>
        <p:spPr>
          <a:xfrm>
            <a:off x="6172200" y="1825625"/>
            <a:ext cx="6019800" cy="4351338"/>
          </a:xfrm>
        </p:spPr>
        <p:txBody>
          <a:bodyPr>
            <a:noAutofit/>
          </a:bodyPr>
          <a:lstStyle/>
          <a:p>
            <a:pPr marL="0" indent="0">
              <a:buNone/>
            </a:pPr>
            <a:r>
              <a:rPr lang="en-US" sz="3600"/>
              <a:t>8-</a:t>
            </a:r>
            <a:r>
              <a:rPr lang="en-US" sz="3600">
                <a:solidFill>
                  <a:srgbClr val="0070C0"/>
                </a:solidFill>
              </a:rPr>
              <a:t>सामाजिक जीवन में समरूपता</a:t>
            </a:r>
          </a:p>
          <a:p>
            <a:pPr marL="0" indent="0">
              <a:buNone/>
            </a:pPr>
            <a:r>
              <a:rPr lang="en-US" sz="3600">
                <a:solidFill>
                  <a:srgbClr val="0070C0"/>
                </a:solidFill>
              </a:rPr>
              <a:t>9-गतिशीलता की कमी</a:t>
            </a:r>
          </a:p>
          <a:p>
            <a:pPr marL="0" indent="0">
              <a:buNone/>
            </a:pPr>
            <a:r>
              <a:rPr lang="en-US" sz="3600">
                <a:solidFill>
                  <a:srgbClr val="0070C0"/>
                </a:solidFill>
              </a:rPr>
              <a:t>10-जाति व्यवस्था का प्रभाव</a:t>
            </a:r>
          </a:p>
          <a:p>
            <a:pPr marL="0" indent="0">
              <a:buNone/>
            </a:pPr>
            <a:r>
              <a:rPr lang="en-US" sz="3600">
                <a:solidFill>
                  <a:srgbClr val="0070C0"/>
                </a:solidFill>
              </a:rPr>
              <a:t>11-जजमानी प्रथा का प्रभाव</a:t>
            </a:r>
          </a:p>
          <a:p>
            <a:pPr marL="0" indent="0">
              <a:buNone/>
            </a:pPr>
            <a:r>
              <a:rPr lang="en-US" sz="3600">
                <a:solidFill>
                  <a:srgbClr val="0070C0"/>
                </a:solidFill>
              </a:rPr>
              <a:t>12-संयुक्त परिवार प्रणाली</a:t>
            </a:r>
          </a:p>
          <a:p>
            <a:pPr marL="0" indent="0">
              <a:buNone/>
            </a:pPr>
            <a:r>
              <a:rPr lang="en-US" sz="3600">
                <a:solidFill>
                  <a:srgbClr val="0070C0"/>
                </a:solidFill>
              </a:rPr>
              <a:t>13-जनमत की प्रधानता</a:t>
            </a:r>
          </a:p>
          <a:p>
            <a:pPr marL="0" indent="0">
              <a:buNone/>
            </a:pPr>
            <a:r>
              <a:rPr lang="en-US" sz="3600">
                <a:solidFill>
                  <a:srgbClr val="0070C0"/>
                </a:solidFill>
              </a:rPr>
              <a:t>14-अशिक्षा और भाग्यबादिता</a:t>
            </a:r>
            <a:endParaRPr lang="en-US" sz="3600"/>
          </a:p>
        </p:txBody>
      </p:sp>
    </p:spTree>
    <p:extLst>
      <p:ext uri="{BB962C8B-B14F-4D97-AF65-F5344CB8AC3E}">
        <p14:creationId xmlns:p14="http://schemas.microsoft.com/office/powerpoint/2010/main" val="1424581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C4CD4-3329-6C49-82A1-07AAEF1D0F1F}"/>
              </a:ext>
            </a:extLst>
          </p:cNvPr>
          <p:cNvSpPr>
            <a:spLocks noGrp="1"/>
          </p:cNvSpPr>
          <p:nvPr>
            <p:ph type="title"/>
          </p:nvPr>
        </p:nvSpPr>
        <p:spPr>
          <a:xfrm>
            <a:off x="2861523" y="-176203"/>
            <a:ext cx="10515600" cy="1325563"/>
          </a:xfrm>
        </p:spPr>
        <p:txBody>
          <a:bodyPr>
            <a:normAutofit/>
          </a:bodyPr>
          <a:lstStyle/>
          <a:p>
            <a:r>
              <a:rPr lang="en-US" sz="6000" b="1">
                <a:solidFill>
                  <a:schemeClr val="accent2"/>
                </a:solidFill>
              </a:rPr>
              <a:t>कस्बा(Town)</a:t>
            </a:r>
          </a:p>
        </p:txBody>
      </p:sp>
      <p:pic>
        <p:nvPicPr>
          <p:cNvPr id="4" name="Picture 4">
            <a:extLst>
              <a:ext uri="{FF2B5EF4-FFF2-40B4-BE49-F238E27FC236}">
                <a16:creationId xmlns:a16="http://schemas.microsoft.com/office/drawing/2014/main" id="{94FFDA77-8594-2043-B238-6D04735EAAC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006" y="1262554"/>
            <a:ext cx="11571988" cy="5256944"/>
          </a:xfrm>
        </p:spPr>
      </p:pic>
    </p:spTree>
    <p:extLst>
      <p:ext uri="{BB962C8B-B14F-4D97-AF65-F5344CB8AC3E}">
        <p14:creationId xmlns:p14="http://schemas.microsoft.com/office/powerpoint/2010/main" val="1785808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B2D4-2689-4743-95EE-30FB616618A0}"/>
              </a:ext>
            </a:extLst>
          </p:cNvPr>
          <p:cNvSpPr>
            <a:spLocks noGrp="1"/>
          </p:cNvSpPr>
          <p:nvPr>
            <p:ph type="title"/>
          </p:nvPr>
        </p:nvSpPr>
        <p:spPr>
          <a:xfrm>
            <a:off x="3602934" y="365125"/>
            <a:ext cx="7750865" cy="682033"/>
          </a:xfrm>
        </p:spPr>
        <p:txBody>
          <a:bodyPr>
            <a:noAutofit/>
          </a:bodyPr>
          <a:lstStyle/>
          <a:p>
            <a:r>
              <a:rPr lang="en-US" sz="6600" b="1">
                <a:solidFill>
                  <a:srgbClr val="FF0000"/>
                </a:solidFill>
              </a:rPr>
              <a:t>कस्बा का अर्थ</a:t>
            </a:r>
          </a:p>
        </p:txBody>
      </p:sp>
      <p:sp>
        <p:nvSpPr>
          <p:cNvPr id="3" name="Content Placeholder 2">
            <a:extLst>
              <a:ext uri="{FF2B5EF4-FFF2-40B4-BE49-F238E27FC236}">
                <a16:creationId xmlns:a16="http://schemas.microsoft.com/office/drawing/2014/main" id="{9CF865E3-B6CF-494F-B056-E4A6B8EF0FB8}"/>
              </a:ext>
            </a:extLst>
          </p:cNvPr>
          <p:cNvSpPr>
            <a:spLocks noGrp="1"/>
          </p:cNvSpPr>
          <p:nvPr>
            <p:ph idx="1"/>
          </p:nvPr>
        </p:nvSpPr>
        <p:spPr>
          <a:xfrm>
            <a:off x="634094" y="1970077"/>
            <a:ext cx="10515600" cy="5927981"/>
          </a:xfrm>
        </p:spPr>
        <p:txBody>
          <a:bodyPr>
            <a:normAutofit/>
          </a:bodyPr>
          <a:lstStyle/>
          <a:p>
            <a:r>
              <a:rPr lang="hi-IN" b="0" i="0">
                <a:solidFill>
                  <a:schemeClr val="accent6"/>
                </a:solidFill>
                <a:effectLst/>
                <a:latin typeface="-apple-system"/>
              </a:rPr>
              <a:t>कस्बा या उपनगर मानवीय अविस्थापन्नता का ऐसा स्वरूप है जिसमे ग्रामीण और नगरीय दोनों तरह की विशेषताएं साथ-साथ देखी जाती है। इस क्षेत्र को हम पूरी तरह से न तो गाँव कह सकते है तथा न ही नगर कह सकते है। ऐसा क्षेत्र जहाँ पर ग्रामीण और नगरीय विशेषताएं साथ-साथ देखने को मिलती है उसे कस्बा कहा जाता है।</a:t>
            </a:r>
          </a:p>
          <a:p>
            <a:r>
              <a:rPr lang="hi-IN" b="0" i="0">
                <a:solidFill>
                  <a:schemeClr val="accent6"/>
                </a:solidFill>
                <a:effectLst/>
                <a:latin typeface="-apple-system"/>
              </a:rPr>
              <a:t>बड़े गाँव मे जब नगरीय प्रवृत्तियों और गतिविधियों का समावेश होता है तथा इनके क्रिया-कलपों का स्वरूप व्यापक होना लगता है तब हम ऐसे गांव को कस्बे की संज्ञा देते है या कस्बे के नाम से पहचानते है। ग्रामीण क्षेत्रों की विभिन्न जरूरतों को कस्बे पूरी करते है।</a:t>
            </a:r>
          </a:p>
          <a:p>
            <a:endParaRPr lang="en-US"/>
          </a:p>
        </p:txBody>
      </p:sp>
    </p:spTree>
    <p:extLst>
      <p:ext uri="{BB962C8B-B14F-4D97-AF65-F5344CB8AC3E}">
        <p14:creationId xmlns:p14="http://schemas.microsoft.com/office/powerpoint/2010/main" val="3579686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81001-738E-A64D-B4E7-B5375558A7DF}"/>
              </a:ext>
            </a:extLst>
          </p:cNvPr>
          <p:cNvSpPr>
            <a:spLocks noGrp="1"/>
          </p:cNvSpPr>
          <p:nvPr>
            <p:ph type="title"/>
          </p:nvPr>
        </p:nvSpPr>
        <p:spPr>
          <a:xfrm>
            <a:off x="2724385" y="195233"/>
            <a:ext cx="7111921" cy="709938"/>
          </a:xfrm>
        </p:spPr>
        <p:txBody>
          <a:bodyPr>
            <a:noAutofit/>
          </a:bodyPr>
          <a:lstStyle/>
          <a:p>
            <a:r>
              <a:rPr lang="en-US" sz="7200" b="1">
                <a:solidFill>
                  <a:srgbClr val="002060"/>
                </a:solidFill>
              </a:rPr>
              <a:t>कस्बा की परिभाषा</a:t>
            </a:r>
          </a:p>
        </p:txBody>
      </p:sp>
      <p:sp>
        <p:nvSpPr>
          <p:cNvPr id="3" name="Content Placeholder 2">
            <a:extLst>
              <a:ext uri="{FF2B5EF4-FFF2-40B4-BE49-F238E27FC236}">
                <a16:creationId xmlns:a16="http://schemas.microsoft.com/office/drawing/2014/main" id="{4F357B37-64C4-E348-8F03-9ED9AA03344C}"/>
              </a:ext>
            </a:extLst>
          </p:cNvPr>
          <p:cNvSpPr>
            <a:spLocks noGrp="1"/>
          </p:cNvSpPr>
          <p:nvPr>
            <p:ph idx="1"/>
          </p:nvPr>
        </p:nvSpPr>
        <p:spPr>
          <a:xfrm>
            <a:off x="-1" y="1561863"/>
            <a:ext cx="12015699" cy="5466521"/>
          </a:xfrm>
        </p:spPr>
        <p:txBody>
          <a:bodyPr>
            <a:normAutofit fontScale="62500" lnSpcReduction="20000"/>
          </a:bodyPr>
          <a:lstStyle/>
          <a:p>
            <a:r>
              <a:rPr lang="hi-IN" sz="3600" b="1" i="0">
                <a:solidFill>
                  <a:schemeClr val="accent2"/>
                </a:solidFill>
                <a:effectLst/>
                <a:latin typeface="-apple-system"/>
              </a:rPr>
              <a:t>कस्बे को परिभाषित करते हुए बर्गल ने लिखा है,</a:t>
            </a:r>
            <a:r>
              <a:rPr lang="hi-IN" sz="3600" b="0" i="0">
                <a:solidFill>
                  <a:schemeClr val="accent2"/>
                </a:solidFill>
                <a:effectLst/>
                <a:latin typeface="-apple-system"/>
              </a:rPr>
              <a:t>" कस्बे को एक नगरीय अविस्थापना के रूप मे परिभाषित किया जा सकता है जो पर्याप्त आयामों के ग्रामीण क्षेत्र पर प्रभाव रखता है।" </a:t>
            </a:r>
          </a:p>
          <a:p>
            <a:r>
              <a:rPr lang="hi-IN" sz="3600" b="0" i="0">
                <a:solidFill>
                  <a:schemeClr val="accent2"/>
                </a:solidFill>
                <a:effectLst/>
                <a:latin typeface="-apple-system"/>
              </a:rPr>
              <a:t>नगरीयता की मुख्य प्रवृत्तियों मे औद्योगीकरण और व्यापारीकरण है। इन प्रवृत्तियों मे बैंक, बीमा, श्रमिक संगठन, शिक्षा, मनोरंजन, यातायात, संचार साधन आदि समाहित है। किसी ग्रामीण क्षेत्र पर जब जनसंख्या स्थायी रूप से रहने लगती है और इस क्षेत्र मे विविध तरह की गतिविधियों जैसे धर्म, साहित्य, व्यापार, शिक्षा आदि मे तीव्रता आने लगती है तो इस क्षेत्र को कस्बा कह सकते है।</a:t>
            </a:r>
          </a:p>
          <a:p>
            <a:r>
              <a:rPr lang="hi-IN" sz="3600" b="1" i="0">
                <a:solidFill>
                  <a:schemeClr val="accent2"/>
                </a:solidFill>
                <a:effectLst/>
                <a:latin typeface="-apple-system"/>
              </a:rPr>
              <a:t>एच. एम. मेयर और सी.एफ.कोहन ने कस्बा निर्माण की प्रक्रिया के संबंध मे लिखा है,</a:t>
            </a:r>
            <a:r>
              <a:rPr lang="hi-IN" sz="3600" b="0" i="0">
                <a:solidFill>
                  <a:schemeClr val="accent2"/>
                </a:solidFill>
                <a:effectLst/>
                <a:latin typeface="-apple-system"/>
              </a:rPr>
              <a:t>" जब कभी ये गतिविधियां, परस्पर संबंधित रहते हुए एक स्थायी तथा घनिष्ठ स्थानापन्नता और साथ ही समुदायिक संगठन के लिए कुछ प्रयत्न किए हुए हो तो वह स्थान कस्बे की विशेषताओं की धारण कर लेता है।" </a:t>
            </a:r>
          </a:p>
          <a:p>
            <a:r>
              <a:rPr lang="hi-IN" sz="3600" b="0" i="0">
                <a:solidFill>
                  <a:schemeClr val="accent2"/>
                </a:solidFill>
                <a:effectLst/>
                <a:latin typeface="-apple-system"/>
              </a:rPr>
              <a:t>गाँव मे कस्बे बनने की प्रक्रिया निरंतर चलती रहती है। देश मे औद्योगीकरण, व्यापारीकरण और नगरीयकरण की प्रक्रिया नगर के निकटवर्ती गांव मे प्रविष्ट करती है तो वह क्षेत्र भी औद्योगिक संस्कृति से प्रभावित हुए बिना नही रहते। नगरीय विशेषताएं इन क्षेत्रों को प्रभावित ही नही करती बल्कि उनका आधिपत्य स्पष्ट रूप से दिखाई पड़ने लगता है। यह प्रक्रिया निरंतर गांव से कस्बे, कस्बे से नगर और नगर से महानगर को स्थापित करती चलती है। निर्माण की यह प्रक्रिया भौतिक सभ्यता प्रगति के साथ निरंतर तीव्र होती जाती है।</a:t>
            </a:r>
          </a:p>
          <a:p>
            <a:endParaRPr lang="en-US"/>
          </a:p>
        </p:txBody>
      </p:sp>
    </p:spTree>
    <p:extLst>
      <p:ext uri="{BB962C8B-B14F-4D97-AF65-F5344CB8AC3E}">
        <p14:creationId xmlns:p14="http://schemas.microsoft.com/office/powerpoint/2010/main" val="4147763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23193-021D-384D-938B-179ABBF895A2}"/>
              </a:ext>
            </a:extLst>
          </p:cNvPr>
          <p:cNvSpPr>
            <a:spLocks noGrp="1"/>
          </p:cNvSpPr>
          <p:nvPr>
            <p:ph type="title"/>
          </p:nvPr>
        </p:nvSpPr>
        <p:spPr>
          <a:xfrm>
            <a:off x="980188" y="0"/>
            <a:ext cx="10515600" cy="1325563"/>
          </a:xfrm>
        </p:spPr>
        <p:txBody>
          <a:bodyPr>
            <a:normAutofit/>
          </a:bodyPr>
          <a:lstStyle/>
          <a:p>
            <a:r>
              <a:rPr lang="en-US" sz="7200" b="1">
                <a:solidFill>
                  <a:schemeClr val="accent2"/>
                </a:solidFill>
              </a:rPr>
              <a:t>कस्बे की विशेषताएं</a:t>
            </a:r>
          </a:p>
        </p:txBody>
      </p:sp>
      <p:sp>
        <p:nvSpPr>
          <p:cNvPr id="3" name="Content Placeholder 2">
            <a:extLst>
              <a:ext uri="{FF2B5EF4-FFF2-40B4-BE49-F238E27FC236}">
                <a16:creationId xmlns:a16="http://schemas.microsoft.com/office/drawing/2014/main" id="{9018AE6E-4453-FC48-81F4-8074667F93E4}"/>
              </a:ext>
            </a:extLst>
          </p:cNvPr>
          <p:cNvSpPr>
            <a:spLocks noGrp="1"/>
          </p:cNvSpPr>
          <p:nvPr>
            <p:ph idx="1"/>
          </p:nvPr>
        </p:nvSpPr>
        <p:spPr>
          <a:xfrm>
            <a:off x="391886" y="1317971"/>
            <a:ext cx="11692204" cy="5770759"/>
          </a:xfrm>
        </p:spPr>
        <p:txBody>
          <a:bodyPr>
            <a:normAutofit/>
          </a:bodyPr>
          <a:lstStyle/>
          <a:p>
            <a:pPr marL="0" indent="0">
              <a:buNone/>
            </a:pPr>
            <a:r>
              <a:rPr lang="hi-IN" sz="3200" b="0" i="0">
                <a:solidFill>
                  <a:schemeClr val="accent1"/>
                </a:solidFill>
                <a:effectLst/>
                <a:latin typeface="-apple-system"/>
              </a:rPr>
              <a:t>कस्बे की निम्नलिखित विशेषताएं है--</a:t>
            </a:r>
          </a:p>
          <a:p>
            <a:pPr marL="0" indent="0">
              <a:buNone/>
            </a:pPr>
            <a:r>
              <a:rPr lang="hi-IN" sz="3200" b="0" i="0">
                <a:solidFill>
                  <a:schemeClr val="accent1"/>
                </a:solidFill>
                <a:effectLst/>
                <a:latin typeface="-apple-system"/>
              </a:rPr>
              <a:t>1. ऐसे क्षेत्र जहाँ ग्रामीण तथा नगरीय विशेषताएं साथ-साथ देखने को मिलती हो।</a:t>
            </a:r>
          </a:p>
          <a:p>
            <a:pPr marL="0" indent="0">
              <a:buNone/>
            </a:pPr>
            <a:r>
              <a:rPr lang="hi-IN" sz="3200" b="0" i="0">
                <a:solidFill>
                  <a:schemeClr val="accent1"/>
                </a:solidFill>
                <a:effectLst/>
                <a:latin typeface="-apple-system"/>
              </a:rPr>
              <a:t>2. औद्योगीकरण तथा व्यापारीकरण की प्रक्रिया तीव्रता से क्षेत्र मे आरंभ हो गयी हो।</a:t>
            </a:r>
          </a:p>
          <a:p>
            <a:pPr marL="0" indent="0">
              <a:buNone/>
            </a:pPr>
            <a:r>
              <a:rPr lang="hi-IN" sz="3200" b="0" i="0">
                <a:solidFill>
                  <a:schemeClr val="accent1"/>
                </a:solidFill>
                <a:effectLst/>
                <a:latin typeface="-apple-system"/>
              </a:rPr>
              <a:t>3. निकटवर्ती गांवो के व्यक्तियों की आवश्यकताएं इस क्षेत्र मे पूर्ण होने लगी हो।</a:t>
            </a:r>
          </a:p>
          <a:p>
            <a:pPr marL="0" indent="0">
              <a:buNone/>
            </a:pPr>
            <a:r>
              <a:rPr lang="hi-IN" sz="3200" b="0" i="0">
                <a:solidFill>
                  <a:schemeClr val="accent1"/>
                </a:solidFill>
                <a:effectLst/>
                <a:latin typeface="-apple-system"/>
              </a:rPr>
              <a:t>4. एक बहुत बड़ी जनसंख्या उस क्षेत्र मे स्थायी रूप से निवास स्थानों मे रहने लगी हो।</a:t>
            </a:r>
          </a:p>
          <a:p>
            <a:pPr marL="0" indent="0">
              <a:buNone/>
            </a:pPr>
            <a:r>
              <a:rPr lang="hi-IN" sz="3200" b="0" i="0">
                <a:solidFill>
                  <a:schemeClr val="accent1"/>
                </a:solidFill>
                <a:effectLst/>
                <a:latin typeface="-apple-system"/>
              </a:rPr>
              <a:t>5. 5,000 से अधिक जनसंख्या हो गयी हो।</a:t>
            </a:r>
          </a:p>
          <a:p>
            <a:endParaRPr lang="en-US"/>
          </a:p>
        </p:txBody>
      </p:sp>
    </p:spTree>
    <p:extLst>
      <p:ext uri="{BB962C8B-B14F-4D97-AF65-F5344CB8AC3E}">
        <p14:creationId xmlns:p14="http://schemas.microsoft.com/office/powerpoint/2010/main" val="3857297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FE9A5-9DC7-7A40-9FA3-D57B5E559C3A}"/>
              </a:ext>
            </a:extLst>
          </p:cNvPr>
          <p:cNvSpPr>
            <a:spLocks noGrp="1"/>
          </p:cNvSpPr>
          <p:nvPr>
            <p:ph type="title"/>
          </p:nvPr>
        </p:nvSpPr>
        <p:spPr>
          <a:xfrm>
            <a:off x="3585186" y="1"/>
            <a:ext cx="7768614" cy="2041070"/>
          </a:xfrm>
        </p:spPr>
        <p:txBody>
          <a:bodyPr>
            <a:normAutofit/>
          </a:bodyPr>
          <a:lstStyle/>
          <a:p>
            <a:r>
              <a:rPr lang="en-US" sz="6600" b="1">
                <a:solidFill>
                  <a:srgbClr val="C00000"/>
                </a:solidFill>
              </a:rPr>
              <a:t>नगर (City)</a:t>
            </a:r>
          </a:p>
        </p:txBody>
      </p:sp>
      <p:pic>
        <p:nvPicPr>
          <p:cNvPr id="4" name="Picture 4">
            <a:extLst>
              <a:ext uri="{FF2B5EF4-FFF2-40B4-BE49-F238E27FC236}">
                <a16:creationId xmlns:a16="http://schemas.microsoft.com/office/drawing/2014/main" id="{663DAFD1-F8CE-DC42-84F3-3250398945F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3711" y="1792594"/>
            <a:ext cx="11199270" cy="4667842"/>
          </a:xfrm>
        </p:spPr>
      </p:pic>
    </p:spTree>
    <p:extLst>
      <p:ext uri="{BB962C8B-B14F-4D97-AF65-F5344CB8AC3E}">
        <p14:creationId xmlns:p14="http://schemas.microsoft.com/office/powerpoint/2010/main" val="1458089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6CDF9-608F-884A-80CC-F3DFD9676D31}"/>
              </a:ext>
            </a:extLst>
          </p:cNvPr>
          <p:cNvSpPr>
            <a:spLocks noGrp="1"/>
          </p:cNvSpPr>
          <p:nvPr>
            <p:ph type="title"/>
          </p:nvPr>
        </p:nvSpPr>
        <p:spPr>
          <a:xfrm>
            <a:off x="3389953" y="0"/>
            <a:ext cx="6350750" cy="911767"/>
          </a:xfrm>
        </p:spPr>
        <p:txBody>
          <a:bodyPr>
            <a:normAutofit fontScale="90000"/>
          </a:bodyPr>
          <a:lstStyle/>
          <a:p>
            <a:r>
              <a:rPr lang="en-US" sz="7200" b="1">
                <a:solidFill>
                  <a:schemeClr val="accent1"/>
                </a:solidFill>
              </a:rPr>
              <a:t>नगर का अर्थ</a:t>
            </a:r>
          </a:p>
        </p:txBody>
      </p:sp>
      <p:sp>
        <p:nvSpPr>
          <p:cNvPr id="3" name="Content Placeholder 2">
            <a:extLst>
              <a:ext uri="{FF2B5EF4-FFF2-40B4-BE49-F238E27FC236}">
                <a16:creationId xmlns:a16="http://schemas.microsoft.com/office/drawing/2014/main" id="{221499AB-E463-C647-85F1-5880FA2ACCAF}"/>
              </a:ext>
            </a:extLst>
          </p:cNvPr>
          <p:cNvSpPr>
            <a:spLocks noGrp="1"/>
          </p:cNvSpPr>
          <p:nvPr>
            <p:ph idx="1"/>
          </p:nvPr>
        </p:nvSpPr>
        <p:spPr>
          <a:xfrm>
            <a:off x="691007" y="1426974"/>
            <a:ext cx="11500993" cy="5431026"/>
          </a:xfrm>
        </p:spPr>
        <p:txBody>
          <a:bodyPr>
            <a:normAutofit fontScale="25000" lnSpcReduction="20000"/>
          </a:bodyPr>
          <a:lstStyle/>
          <a:p>
            <a:r>
              <a:rPr lang="hi-IN" sz="9600" b="0" i="0">
                <a:solidFill>
                  <a:schemeClr val="accent2"/>
                </a:solidFill>
                <a:effectLst/>
                <a:latin typeface="-apple-system"/>
              </a:rPr>
              <a:t>सामान्यतः नगर को एक ऐसे स्थान के रूप मे परिभाषित किया जाता है, जहाँ व्यक्ति कृषि के अलावा अन्य व्यवसायों मे रत होता है। यहाँ जनसंख्या का घनत्व अत्यधिक होता है तथा आर्थिक, सामाजिक और सांस्कृतिक दृष्टि से यहाँ अत्यधिक विषमता पायी जाती है। नगर केवल निवास का स्थान ही नही है वरन् एक विशिष्ट पर्यावरण का सूचक भी है। नगरीय जीवन का जीने का अपना एक विशिष्ट ढंग होता है। यहाँ सामुदायिक भावना का अभाव पाया जाता है, क्योंकि यहाँ व्यक्तियों के बीच द्वितीयक संबंध अधिक मात्रा मे पाये जाते है। नगर या शहर के लिये अंग्रेजी शब्द " </a:t>
            </a:r>
            <a:r>
              <a:rPr lang="en-US" sz="9600" b="0" i="0">
                <a:solidFill>
                  <a:schemeClr val="accent2"/>
                </a:solidFill>
                <a:effectLst/>
                <a:latin typeface="-apple-system"/>
              </a:rPr>
              <a:t>City " </a:t>
            </a:r>
            <a:r>
              <a:rPr lang="hi-IN" sz="9600" b="0" i="0">
                <a:solidFill>
                  <a:schemeClr val="accent2"/>
                </a:solidFill>
                <a:effectLst/>
                <a:latin typeface="-apple-system"/>
              </a:rPr>
              <a:t>का प्रयोग किया जाता है। यह </a:t>
            </a:r>
            <a:r>
              <a:rPr lang="en-US" sz="9600" b="0" i="0">
                <a:solidFill>
                  <a:schemeClr val="accent2"/>
                </a:solidFill>
                <a:effectLst/>
                <a:latin typeface="-apple-system"/>
              </a:rPr>
              <a:t>City </a:t>
            </a:r>
            <a:r>
              <a:rPr lang="hi-IN" sz="9600" b="0" i="0">
                <a:solidFill>
                  <a:schemeClr val="accent2"/>
                </a:solidFill>
                <a:effectLst/>
                <a:latin typeface="-apple-system"/>
              </a:rPr>
              <a:t>शब्द लैटिन भाषा " सिविटाज " (</a:t>
            </a:r>
            <a:r>
              <a:rPr lang="en-US" sz="9600" b="0" i="0">
                <a:solidFill>
                  <a:schemeClr val="accent2"/>
                </a:solidFill>
                <a:effectLst/>
                <a:latin typeface="-apple-system"/>
              </a:rPr>
              <a:t>Civitas) </a:t>
            </a:r>
            <a:r>
              <a:rPr lang="hi-IN" sz="9600" b="0" i="0">
                <a:solidFill>
                  <a:schemeClr val="accent2"/>
                </a:solidFill>
                <a:effectLst/>
                <a:latin typeface="-apple-system"/>
              </a:rPr>
              <a:t>से बना है।</a:t>
            </a:r>
          </a:p>
          <a:p>
            <a:r>
              <a:rPr lang="hi-IN" sz="9600" b="0" i="0">
                <a:solidFill>
                  <a:schemeClr val="accent2"/>
                </a:solidFill>
                <a:effectLst/>
                <a:latin typeface="-apple-system"/>
              </a:rPr>
              <a:t>नगर या शहर प्रायः उन स्थानों को कहा जाता है जहाँ मानव जाति के बढ़ते हुए समूहों का तेजी से एकत्रीकरण होता रहता है। नगरो के लिए हम जिस कसौटी का प्रयोग करते है, वह देश काल और परिस्थिति के अनुसार परिवर्तनशील है। नगर की अवधारणा ऐतिहासिक और भौगोलिक अवस्थिति के अनुसार बदलती रहती है। प्रत्येक सभ्यता की नगर के विषय मे अपनी अवधारणा होती है। जैसे प्राचीनकाल मे उत्तम कोटि के नगर थे जहाँ सिर्फ कृषक रहते थे परन्तु आज के नगर उनसे पूर्णतः भिन्न है। कुछ लोग जनसंख्या के आधार पर नगर की परिभाषा करने का प्रयत्न करते है, लेकिन यह आधार वैज्ञानिक विवेचन मे अमान्य हो चुका है। आर.ई.डिकिन्सन ने कहा है," नगरीय बस्ती की परिभाषा मूलभूत रूप मे प्रकार्य का प्रश्न है, न कि जनसंख्या का।</a:t>
            </a:r>
            <a:r>
              <a:rPr lang="hi-IN" b="0" i="0">
                <a:solidFill>
                  <a:srgbClr val="000000"/>
                </a:solidFill>
                <a:effectLst/>
                <a:latin typeface="-apple-system"/>
              </a:rPr>
              <a:t>" </a:t>
            </a:r>
          </a:p>
        </p:txBody>
      </p:sp>
    </p:spTree>
    <p:extLst>
      <p:ext uri="{BB962C8B-B14F-4D97-AF65-F5344CB8AC3E}">
        <p14:creationId xmlns:p14="http://schemas.microsoft.com/office/powerpoint/2010/main" val="657538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1154A-41A7-E24B-AF59-B82D5E0F8CB1}"/>
              </a:ext>
            </a:extLst>
          </p:cNvPr>
          <p:cNvSpPr>
            <a:spLocks noGrp="1"/>
          </p:cNvSpPr>
          <p:nvPr>
            <p:ph type="title"/>
          </p:nvPr>
        </p:nvSpPr>
        <p:spPr>
          <a:xfrm>
            <a:off x="2218556" y="681037"/>
            <a:ext cx="9135244" cy="45719"/>
          </a:xfrm>
        </p:spPr>
        <p:txBody>
          <a:bodyPr>
            <a:normAutofit fontScale="90000"/>
          </a:bodyPr>
          <a:lstStyle/>
          <a:p>
            <a:r>
              <a:rPr lang="en-US" sz="7200" b="1">
                <a:solidFill>
                  <a:schemeClr val="accent2"/>
                </a:solidFill>
              </a:rPr>
              <a:t>नगर की परिभाषा</a:t>
            </a:r>
          </a:p>
        </p:txBody>
      </p:sp>
      <p:sp>
        <p:nvSpPr>
          <p:cNvPr id="3" name="Content Placeholder 2">
            <a:extLst>
              <a:ext uri="{FF2B5EF4-FFF2-40B4-BE49-F238E27FC236}">
                <a16:creationId xmlns:a16="http://schemas.microsoft.com/office/drawing/2014/main" id="{56D6DB21-F3A0-424F-9D01-04B8E31B403D}"/>
              </a:ext>
            </a:extLst>
          </p:cNvPr>
          <p:cNvSpPr>
            <a:spLocks noGrp="1"/>
          </p:cNvSpPr>
          <p:nvPr>
            <p:ph idx="1"/>
          </p:nvPr>
        </p:nvSpPr>
        <p:spPr>
          <a:xfrm>
            <a:off x="838200" y="1825625"/>
            <a:ext cx="10515600" cy="4351338"/>
          </a:xfrm>
        </p:spPr>
        <p:txBody>
          <a:bodyPr>
            <a:normAutofit lnSpcReduction="10000"/>
          </a:bodyPr>
          <a:lstStyle/>
          <a:p>
            <a:r>
              <a:rPr lang="hi-IN" sz="3200" i="0">
                <a:solidFill>
                  <a:schemeClr val="accent6"/>
                </a:solidFill>
                <a:effectLst/>
                <a:latin typeface="-apple-system"/>
              </a:rPr>
              <a:t>लुईसवर्थ के अनुसार," समाजशास्त्रीय दृष्टिकोण से एक नगर की परिभाषा सामाजिक भिन्नता वाले व्यक्तियों के बड़े घने बसे हुये एवं स्थायी निवास के रूप मे की जा सकती है।" </a:t>
            </a:r>
          </a:p>
          <a:p>
            <a:r>
              <a:rPr lang="hi-IN" sz="3200" i="0">
                <a:solidFill>
                  <a:schemeClr val="accent6"/>
                </a:solidFill>
                <a:effectLst/>
                <a:latin typeface="-apple-system"/>
              </a:rPr>
              <a:t>थियोडोरसन के अनुसार ", नगरीय समुदाय एक ऐसा समुदाय है, जिसमे उच्च जनघनत्व, गैर कृषि व्यवसायों की प्रमुखता, जटिल श्रम विभाजन से उत्पन्न उच्च मात्रा का विशेषीकरण और स्थानीय सरकार की औपचारिक व्यवस्था पायी जाती है। नगरीय समुदायों की विशेषता जनसंख्या की विभिन्नता, अवैयक्तिक एवं एवं द्वितीयक सम्बन्धों का प्रचलन तथा औपचारिक सामाजिक नियंत्रण पर निर्भरता आदि है।" </a:t>
            </a:r>
          </a:p>
          <a:p>
            <a:pPr marL="0" indent="0">
              <a:buNone/>
            </a:pPr>
            <a:endParaRPr lang="en-US"/>
          </a:p>
        </p:txBody>
      </p:sp>
    </p:spTree>
    <p:extLst>
      <p:ext uri="{BB962C8B-B14F-4D97-AF65-F5344CB8AC3E}">
        <p14:creationId xmlns:p14="http://schemas.microsoft.com/office/powerpoint/2010/main" val="3047764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E75A-F7E2-514F-9AEC-09AD850923DB}"/>
              </a:ext>
            </a:extLst>
          </p:cNvPr>
          <p:cNvSpPr>
            <a:spLocks noGrp="1"/>
          </p:cNvSpPr>
          <p:nvPr>
            <p:ph type="title"/>
          </p:nvPr>
        </p:nvSpPr>
        <p:spPr>
          <a:xfrm>
            <a:off x="2627717" y="337220"/>
            <a:ext cx="8833519" cy="945253"/>
          </a:xfrm>
        </p:spPr>
        <p:txBody>
          <a:bodyPr>
            <a:normAutofit/>
          </a:bodyPr>
          <a:lstStyle/>
          <a:p>
            <a:r>
              <a:rPr lang="en-US" sz="6600">
                <a:solidFill>
                  <a:srgbClr val="C00000"/>
                </a:solidFill>
              </a:rPr>
              <a:t>नगरों की विशेषताएं</a:t>
            </a:r>
          </a:p>
        </p:txBody>
      </p:sp>
      <p:sp>
        <p:nvSpPr>
          <p:cNvPr id="6" name="Content Placeholder 5">
            <a:extLst>
              <a:ext uri="{FF2B5EF4-FFF2-40B4-BE49-F238E27FC236}">
                <a16:creationId xmlns:a16="http://schemas.microsoft.com/office/drawing/2014/main" id="{38C33704-FC05-FD42-A662-A2719544846F}"/>
              </a:ext>
            </a:extLst>
          </p:cNvPr>
          <p:cNvSpPr>
            <a:spLocks noGrp="1"/>
          </p:cNvSpPr>
          <p:nvPr>
            <p:ph sz="half" idx="1"/>
          </p:nvPr>
        </p:nvSpPr>
        <p:spPr>
          <a:xfrm>
            <a:off x="305746" y="1757097"/>
            <a:ext cx="3355638" cy="3834168"/>
          </a:xfrm>
        </p:spPr>
        <p:txBody>
          <a:bodyPr/>
          <a:lstStyle/>
          <a:p>
            <a:r>
              <a:rPr lang="en-US">
                <a:solidFill>
                  <a:schemeClr val="accent2"/>
                </a:solidFill>
              </a:rPr>
              <a:t>जनसंख्या का आधिक्य</a:t>
            </a:r>
          </a:p>
          <a:p>
            <a:r>
              <a:rPr lang="en-US">
                <a:solidFill>
                  <a:schemeClr val="accent2"/>
                </a:solidFill>
              </a:rPr>
              <a:t>जनसंख्या में विभिन्नता</a:t>
            </a:r>
          </a:p>
          <a:p>
            <a:r>
              <a:rPr lang="en-US">
                <a:solidFill>
                  <a:schemeClr val="accent2"/>
                </a:solidFill>
              </a:rPr>
              <a:t>आर्थिक क्रियाओं के केंद्र</a:t>
            </a:r>
          </a:p>
          <a:p>
            <a:r>
              <a:rPr lang="en-US">
                <a:solidFill>
                  <a:schemeClr val="accent2"/>
                </a:solidFill>
              </a:rPr>
              <a:t>विभिन्न आर्थिक वर्ग</a:t>
            </a:r>
          </a:p>
          <a:p>
            <a:r>
              <a:rPr lang="en-US">
                <a:solidFill>
                  <a:schemeClr val="accent2"/>
                </a:solidFill>
              </a:rPr>
              <a:t>स्थानीय पृथक्करण</a:t>
            </a:r>
          </a:p>
          <a:p>
            <a:r>
              <a:rPr lang="en-US">
                <a:solidFill>
                  <a:schemeClr val="accent2"/>
                </a:solidFill>
              </a:rPr>
              <a:t>द्वितीयक संबंधों की प्रधानता</a:t>
            </a:r>
          </a:p>
        </p:txBody>
      </p:sp>
      <p:sp>
        <p:nvSpPr>
          <p:cNvPr id="7" name="Content Placeholder 6">
            <a:extLst>
              <a:ext uri="{FF2B5EF4-FFF2-40B4-BE49-F238E27FC236}">
                <a16:creationId xmlns:a16="http://schemas.microsoft.com/office/drawing/2014/main" id="{FBA2AAC3-46E4-4B4B-A3F6-4595F376D3DF}"/>
              </a:ext>
            </a:extLst>
          </p:cNvPr>
          <p:cNvSpPr>
            <a:spLocks noGrp="1"/>
          </p:cNvSpPr>
          <p:nvPr>
            <p:ph sz="half" idx="2"/>
          </p:nvPr>
        </p:nvSpPr>
        <p:spPr>
          <a:xfrm>
            <a:off x="8792820" y="1428750"/>
            <a:ext cx="3093434" cy="4162515"/>
          </a:xfrm>
        </p:spPr>
        <p:txBody>
          <a:bodyPr/>
          <a:lstStyle/>
          <a:p>
            <a:r>
              <a:rPr lang="en-US">
                <a:solidFill>
                  <a:srgbClr val="0070C0"/>
                </a:solidFill>
              </a:rPr>
              <a:t>सामाजिक समस्याओं का केंद्र</a:t>
            </a:r>
          </a:p>
          <a:p>
            <a:r>
              <a:rPr lang="en-US">
                <a:solidFill>
                  <a:srgbClr val="0070C0"/>
                </a:solidFill>
              </a:rPr>
              <a:t>व्यक्तिवादी था और प्रतिस्पर्धा</a:t>
            </a:r>
          </a:p>
          <a:p>
            <a:r>
              <a:rPr lang="en-US">
                <a:solidFill>
                  <a:srgbClr val="0070C0"/>
                </a:solidFill>
              </a:rPr>
              <a:t>सामाजिक गतिशीलता</a:t>
            </a:r>
          </a:p>
          <a:p>
            <a:r>
              <a:rPr lang="en-US">
                <a:solidFill>
                  <a:srgbClr val="0070C0"/>
                </a:solidFill>
              </a:rPr>
              <a:t>हित प्रधान सहनशीलता</a:t>
            </a:r>
          </a:p>
          <a:p>
            <a:r>
              <a:rPr lang="en-US">
                <a:solidFill>
                  <a:srgbClr val="0070C0"/>
                </a:solidFill>
              </a:rPr>
              <a:t>शिक्षित और तर्क प्रधान जीवन</a:t>
            </a:r>
          </a:p>
        </p:txBody>
      </p:sp>
      <p:pic>
        <p:nvPicPr>
          <p:cNvPr id="3" name="Picture 3">
            <a:extLst>
              <a:ext uri="{FF2B5EF4-FFF2-40B4-BE49-F238E27FC236}">
                <a16:creationId xmlns:a16="http://schemas.microsoft.com/office/drawing/2014/main" id="{79970AF7-8C6A-EB4D-B3C0-E7C1AE109A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4658" y="1374202"/>
            <a:ext cx="4295125" cy="5146578"/>
          </a:xfrm>
          <a:prstGeom prst="rect">
            <a:avLst/>
          </a:prstGeom>
        </p:spPr>
      </p:pic>
    </p:spTree>
    <p:extLst>
      <p:ext uri="{BB962C8B-B14F-4D97-AF65-F5344CB8AC3E}">
        <p14:creationId xmlns:p14="http://schemas.microsoft.com/office/powerpoint/2010/main" val="4151198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E1B5B-A2E9-BF47-A316-FC30E5CDE78C}"/>
              </a:ext>
            </a:extLst>
          </p:cNvPr>
          <p:cNvSpPr>
            <a:spLocks noGrp="1"/>
          </p:cNvSpPr>
          <p:nvPr>
            <p:ph type="title"/>
          </p:nvPr>
        </p:nvSpPr>
        <p:spPr>
          <a:xfrm>
            <a:off x="2928494" y="365125"/>
            <a:ext cx="8425306" cy="628788"/>
          </a:xfrm>
        </p:spPr>
        <p:txBody>
          <a:bodyPr>
            <a:noAutofit/>
          </a:bodyPr>
          <a:lstStyle/>
          <a:p>
            <a:r>
              <a:rPr lang="en-US" sz="6000" b="1">
                <a:solidFill>
                  <a:srgbClr val="00B050"/>
                </a:solidFill>
              </a:rPr>
              <a:t>नगर की विशेषताएं</a:t>
            </a:r>
          </a:p>
        </p:txBody>
      </p:sp>
      <p:sp>
        <p:nvSpPr>
          <p:cNvPr id="3" name="Content Placeholder 2">
            <a:extLst>
              <a:ext uri="{FF2B5EF4-FFF2-40B4-BE49-F238E27FC236}">
                <a16:creationId xmlns:a16="http://schemas.microsoft.com/office/drawing/2014/main" id="{48DBC2C2-E444-BF40-A70B-EDD70624FF9F}"/>
              </a:ext>
            </a:extLst>
          </p:cNvPr>
          <p:cNvSpPr>
            <a:spLocks noGrp="1"/>
          </p:cNvSpPr>
          <p:nvPr>
            <p:ph idx="1"/>
          </p:nvPr>
        </p:nvSpPr>
        <p:spPr>
          <a:xfrm>
            <a:off x="346096" y="1412916"/>
            <a:ext cx="11614965" cy="5079959"/>
          </a:xfrm>
        </p:spPr>
        <p:txBody>
          <a:bodyPr>
            <a:noAutofit/>
          </a:bodyPr>
          <a:lstStyle/>
          <a:p>
            <a:pPr marL="0" indent="0">
              <a:buNone/>
            </a:pPr>
            <a:r>
              <a:rPr lang="hi-IN" sz="1400" b="0" i="0">
                <a:solidFill>
                  <a:schemeClr val="accent2"/>
                </a:solidFill>
                <a:effectLst/>
                <a:latin typeface="-apple-system"/>
              </a:rPr>
              <a:t>नगर की मुख्य विशेषताएं निम्नलिखित है--</a:t>
            </a:r>
          </a:p>
          <a:p>
            <a:pPr marL="0" indent="0">
              <a:buNone/>
            </a:pPr>
            <a:r>
              <a:rPr lang="hi-IN" sz="1400" b="0" i="0">
                <a:solidFill>
                  <a:schemeClr val="accent2"/>
                </a:solidFill>
                <a:effectLst/>
                <a:latin typeface="-apple-system"/>
              </a:rPr>
              <a:t>1 नगरीय बसाहट का आकार जनसंख्या व क्षेत्र की दृष्टि से बड़ा होता है। नगर की जनसंख्या साधारणतया पाँच हजार या इससे अधिक होती है।</a:t>
            </a:r>
          </a:p>
          <a:p>
            <a:pPr marL="0" indent="0">
              <a:buNone/>
            </a:pPr>
            <a:r>
              <a:rPr lang="hi-IN" sz="1400" b="0" i="0">
                <a:solidFill>
                  <a:schemeClr val="accent2"/>
                </a:solidFill>
                <a:effectLst/>
                <a:latin typeface="-apple-system"/>
              </a:rPr>
              <a:t>2. नगर की बसाहट घनी होती है। सामान्यतया नगरीय जनसंख्या का घनत्व प्रति वर्ग मील क्षेत्र मे एक हजार या इससे अधिक होता है।</a:t>
            </a:r>
          </a:p>
          <a:p>
            <a:pPr marL="0" indent="0">
              <a:buNone/>
            </a:pPr>
            <a:r>
              <a:rPr lang="hi-IN" sz="1400" b="0" i="0">
                <a:solidFill>
                  <a:schemeClr val="accent2"/>
                </a:solidFill>
                <a:effectLst/>
                <a:latin typeface="-apple-system"/>
              </a:rPr>
              <a:t>3.नगरों मे भवन निर्माण मनमाने तरीके से नही अपितु नियोजित ढंग से होता है। आवागमन व अनिवार्य सुविधाओं की व्यवस्था होती है। लोगों के मकान प्रायः पक्के व बहुमंजिले होते है। सड़क, गली, जल प्रदाय, विद्युत, सेवरेज व सेनिटेशन तथा संचार व यातायात की नियोजित व्यवस्था होती है।</a:t>
            </a:r>
          </a:p>
          <a:p>
            <a:pPr marL="0" indent="0">
              <a:buNone/>
            </a:pPr>
            <a:r>
              <a:rPr lang="hi-IN" sz="1400" b="0" i="0">
                <a:solidFill>
                  <a:schemeClr val="accent2"/>
                </a:solidFill>
                <a:effectLst/>
                <a:latin typeface="-apple-system"/>
              </a:rPr>
              <a:t>4. नगरीय जनसंख्या के बहुत बड़े भाग के पास अपना मकान नही होता। इस प्रकार नगर मे मकान आमदनी के साधन के रूप मे प्रयुक्त होता है।</a:t>
            </a:r>
          </a:p>
          <a:p>
            <a:pPr marL="0" indent="0">
              <a:buNone/>
            </a:pPr>
            <a:r>
              <a:rPr lang="hi-IN" sz="1400" b="0" i="0">
                <a:solidFill>
                  <a:schemeClr val="accent2"/>
                </a:solidFill>
                <a:effectLst/>
                <a:latin typeface="-apple-system"/>
              </a:rPr>
              <a:t>5. नगरों मे शिक्षा, चिकित्सा, मनोरंजन, बैंक, पोस्टऑफिस आदि नागरिक सुविधाओं की बेहतर व्यवस्था होती है तथा नागरिक सुरक्षा का बेहतर प्रावधान होता है।</a:t>
            </a:r>
          </a:p>
          <a:p>
            <a:pPr marL="0" indent="0">
              <a:buNone/>
            </a:pPr>
            <a:r>
              <a:rPr lang="hi-IN" sz="1400" b="0" i="0">
                <a:solidFill>
                  <a:schemeClr val="accent2"/>
                </a:solidFill>
                <a:effectLst/>
                <a:latin typeface="-apple-system"/>
              </a:rPr>
              <a:t>6. नगरीय प्रशासन, नगर पालिका, कैन्टोनमेन्ट बोर्ड अथवा नगर निगम के माध्यम से संचालित होता है। </a:t>
            </a:r>
          </a:p>
          <a:p>
            <a:pPr marL="0" indent="0">
              <a:buNone/>
            </a:pPr>
            <a:r>
              <a:rPr lang="hi-IN" sz="1400" b="0" i="0">
                <a:solidFill>
                  <a:schemeClr val="accent2"/>
                </a:solidFill>
                <a:effectLst/>
                <a:latin typeface="-apple-system"/>
              </a:rPr>
              <a:t>7. गतिशीलता नगरीय समाज या नगर की एक प्रमुख विशेषता है जिसके आधार पर ग्राम को नगर से पृथक किया जा सकता है। यह गतिशीलता स्थान, व्यवसाय एवं सामाजिक संबंधों के परिवर्तन मे परिलक्षित होती है। नगर मे भौगोलिक तथा सामाजिक गतिशीलता विशेष आवश्यक है। नगर निवासियों को प्रस्थिति का निर्धारिण उनके पेशों या व्यवसायों से होता है।</a:t>
            </a:r>
          </a:p>
          <a:p>
            <a:pPr marL="0" indent="0">
              <a:buNone/>
            </a:pPr>
            <a:r>
              <a:rPr lang="hi-IN" sz="1400" b="0" i="0">
                <a:solidFill>
                  <a:schemeClr val="accent2"/>
                </a:solidFill>
                <a:effectLst/>
                <a:latin typeface="-apple-system"/>
              </a:rPr>
              <a:t>8. नगरीय लोगो के व्यवहारों मे दिखावटीपन एवं आडम्बर स्पष्ट रूप से दिखाई देता है। औपचारिक व्यवहारों पर यहाँ अधिक ध्यान दिया जाता है।</a:t>
            </a:r>
          </a:p>
          <a:p>
            <a:pPr marL="0" indent="0">
              <a:buNone/>
            </a:pPr>
            <a:r>
              <a:rPr lang="hi-IN" sz="1400" b="0" i="0">
                <a:solidFill>
                  <a:schemeClr val="accent2"/>
                </a:solidFill>
                <a:effectLst/>
                <a:latin typeface="-apple-system"/>
              </a:rPr>
              <a:t>9. नगर मे निवास की प्रकृति बहुत कुछ अस्थायी होती है। नगरीय जनसंख्या निरंतर बदलती रहती है। उदाहरण के लिए किसी कार्यालय, कारखाना, व्यापारिक संगठन अथवा अस्पताल मे पद निश्चित हो सकते है, किन्तु उन पदों पर काम करने वाले लोग आमतौर पर बदलते रहते है।</a:t>
            </a:r>
          </a:p>
          <a:p>
            <a:pPr marL="0" indent="0">
              <a:buNone/>
            </a:pPr>
            <a:r>
              <a:rPr lang="hi-IN" sz="1400" b="0" i="0">
                <a:solidFill>
                  <a:schemeClr val="accent2"/>
                </a:solidFill>
                <a:effectLst/>
                <a:latin typeface="-apple-system"/>
              </a:rPr>
              <a:t>10. नगरीय समुदाय मे व्यक्तिवादिता अत्यधिक पायी जाती है। प्रत्येक व्यक्ति केवल अपने हितों के बारे मे सोचता है। उसे दूसरे व्यक्तियों की कोई चिंता नही होती।</a:t>
            </a:r>
          </a:p>
        </p:txBody>
      </p:sp>
    </p:spTree>
    <p:extLst>
      <p:ext uri="{BB962C8B-B14F-4D97-AF65-F5344CB8AC3E}">
        <p14:creationId xmlns:p14="http://schemas.microsoft.com/office/powerpoint/2010/main" val="40810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A279B-CFC2-8741-8541-0F4F8981AECC}"/>
              </a:ext>
            </a:extLst>
          </p:cNvPr>
          <p:cNvSpPr>
            <a:spLocks noGrp="1"/>
          </p:cNvSpPr>
          <p:nvPr>
            <p:ph type="title"/>
          </p:nvPr>
        </p:nvSpPr>
        <p:spPr>
          <a:xfrm rot="10800000" flipV="1">
            <a:off x="6762157" y="-780932"/>
            <a:ext cx="5585555" cy="3364613"/>
          </a:xfrm>
        </p:spPr>
        <p:txBody>
          <a:bodyPr/>
          <a:lstStyle/>
          <a:p>
            <a:r>
              <a:rPr lang="en-US">
                <a:solidFill>
                  <a:schemeClr val="accent2"/>
                </a:solidFill>
              </a:rPr>
              <a:t>गांव एवं नगर में अंतर </a:t>
            </a:r>
          </a:p>
        </p:txBody>
      </p:sp>
      <p:sp>
        <p:nvSpPr>
          <p:cNvPr id="3" name="Content Placeholder 2">
            <a:extLst>
              <a:ext uri="{FF2B5EF4-FFF2-40B4-BE49-F238E27FC236}">
                <a16:creationId xmlns:a16="http://schemas.microsoft.com/office/drawing/2014/main" id="{F83DB341-D6C7-CB48-8614-BCA5044F4E72}"/>
              </a:ext>
            </a:extLst>
          </p:cNvPr>
          <p:cNvSpPr>
            <a:spLocks noGrp="1"/>
          </p:cNvSpPr>
          <p:nvPr>
            <p:ph idx="1"/>
          </p:nvPr>
        </p:nvSpPr>
        <p:spPr>
          <a:xfrm>
            <a:off x="6779904" y="1576642"/>
            <a:ext cx="4685593" cy="4351338"/>
          </a:xfrm>
        </p:spPr>
        <p:txBody>
          <a:bodyPr/>
          <a:lstStyle/>
          <a:p>
            <a:pPr marL="514350" indent="-514350">
              <a:buFont typeface="+mj-lt"/>
              <a:buAutoNum type="arabicPeriod"/>
            </a:pPr>
            <a:r>
              <a:rPr lang="en-US">
                <a:solidFill>
                  <a:srgbClr val="7030A0"/>
                </a:solidFill>
              </a:rPr>
              <a:t>पर्यावरण के आधार पर अंतर</a:t>
            </a:r>
          </a:p>
          <a:p>
            <a:pPr marL="514350" indent="-514350">
              <a:buFont typeface="+mj-lt"/>
              <a:buAutoNum type="arabicPeriod"/>
            </a:pPr>
            <a:r>
              <a:rPr lang="en-US">
                <a:solidFill>
                  <a:srgbClr val="7030A0"/>
                </a:solidFill>
              </a:rPr>
              <a:t>जनसंख्या के आधार पर अंतर</a:t>
            </a:r>
          </a:p>
          <a:p>
            <a:pPr marL="514350" indent="-514350">
              <a:buFont typeface="+mj-lt"/>
              <a:buAutoNum type="arabicPeriod"/>
            </a:pPr>
            <a:r>
              <a:rPr lang="en-US">
                <a:solidFill>
                  <a:srgbClr val="7030A0"/>
                </a:solidFill>
              </a:rPr>
              <a:t>आवास के आधार पर अंतर</a:t>
            </a:r>
          </a:p>
          <a:p>
            <a:pPr marL="514350" indent="-514350">
              <a:buFont typeface="+mj-lt"/>
              <a:buAutoNum type="arabicPeriod"/>
            </a:pPr>
            <a:r>
              <a:rPr lang="en-US">
                <a:solidFill>
                  <a:srgbClr val="7030A0"/>
                </a:solidFill>
              </a:rPr>
              <a:t>प्रौद्योगिकी के आधार पर अंतर</a:t>
            </a:r>
          </a:p>
          <a:p>
            <a:pPr marL="514350" indent="-514350">
              <a:buFont typeface="+mj-lt"/>
              <a:buAutoNum type="arabicPeriod"/>
            </a:pPr>
            <a:r>
              <a:rPr lang="en-US">
                <a:solidFill>
                  <a:srgbClr val="7030A0"/>
                </a:solidFill>
              </a:rPr>
              <a:t>आर्थिक क्रियाओं के आधार पर अंतर</a:t>
            </a:r>
          </a:p>
          <a:p>
            <a:pPr marL="514350" indent="-514350">
              <a:buFont typeface="+mj-lt"/>
              <a:buAutoNum type="arabicPeriod"/>
            </a:pPr>
            <a:r>
              <a:rPr lang="en-US">
                <a:solidFill>
                  <a:srgbClr val="7030A0"/>
                </a:solidFill>
              </a:rPr>
              <a:t>सामाजिक संगठन के आधार पर अंतर</a:t>
            </a:r>
          </a:p>
        </p:txBody>
      </p:sp>
      <p:pic>
        <p:nvPicPr>
          <p:cNvPr id="4" name="Picture 4">
            <a:extLst>
              <a:ext uri="{FF2B5EF4-FFF2-40B4-BE49-F238E27FC236}">
                <a16:creationId xmlns:a16="http://schemas.microsoft.com/office/drawing/2014/main" id="{98837EF5-CB9C-1F43-9B61-FD17931CC6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257" y="595856"/>
            <a:ext cx="6207931" cy="3975651"/>
          </a:xfrm>
          <a:prstGeom prst="rect">
            <a:avLst/>
          </a:prstGeom>
        </p:spPr>
      </p:pic>
    </p:spTree>
    <p:extLst>
      <p:ext uri="{BB962C8B-B14F-4D97-AF65-F5344CB8AC3E}">
        <p14:creationId xmlns:p14="http://schemas.microsoft.com/office/powerpoint/2010/main" val="634157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F988D-6616-0441-991C-ECDF16A22509}"/>
              </a:ext>
            </a:extLst>
          </p:cNvPr>
          <p:cNvSpPr>
            <a:spLocks noGrp="1"/>
          </p:cNvSpPr>
          <p:nvPr>
            <p:ph type="title"/>
          </p:nvPr>
        </p:nvSpPr>
        <p:spPr/>
        <p:txBody>
          <a:bodyPr/>
          <a:lstStyle/>
          <a:p>
            <a:r>
              <a:rPr lang="en-US">
                <a:solidFill>
                  <a:srgbClr val="FF0000"/>
                </a:solidFill>
              </a:rPr>
              <a:t>गांव एवं नगर में अंतर</a:t>
            </a:r>
          </a:p>
        </p:txBody>
      </p:sp>
      <p:sp>
        <p:nvSpPr>
          <p:cNvPr id="3" name="Content Placeholder 2">
            <a:extLst>
              <a:ext uri="{FF2B5EF4-FFF2-40B4-BE49-F238E27FC236}">
                <a16:creationId xmlns:a16="http://schemas.microsoft.com/office/drawing/2014/main" id="{F77F6D3B-3107-7642-9995-D93140A21DD0}"/>
              </a:ext>
            </a:extLst>
          </p:cNvPr>
          <p:cNvSpPr>
            <a:spLocks noGrp="1"/>
          </p:cNvSpPr>
          <p:nvPr>
            <p:ph idx="1"/>
          </p:nvPr>
        </p:nvSpPr>
        <p:spPr>
          <a:xfrm>
            <a:off x="838200" y="1825625"/>
            <a:ext cx="10515600" cy="4351338"/>
          </a:xfrm>
        </p:spPr>
        <p:txBody>
          <a:bodyPr>
            <a:normAutofit fontScale="92500" lnSpcReduction="10000"/>
          </a:bodyPr>
          <a:lstStyle/>
          <a:p>
            <a:pPr rtl="0"/>
            <a:r>
              <a:rPr lang="hi-IN" b="1" i="0">
                <a:solidFill>
                  <a:schemeClr val="accent6"/>
                </a:solidFill>
                <a:effectLst/>
                <a:latin typeface="-apple-system"/>
              </a:rPr>
              <a:t>शहर</a:t>
            </a:r>
            <a:r>
              <a:rPr lang="hi-IN" b="0" i="0">
                <a:solidFill>
                  <a:schemeClr val="accent6"/>
                </a:solidFill>
                <a:effectLst/>
                <a:latin typeface="-apple-system"/>
              </a:rPr>
              <a:t> बड़ी और स्थायी मानव बस्ती होती है। शहर में आम तौर पर आवास, परिवहन, स्वच्छता, भूमि उपयोग और संचार के लिए व्यापक सिस्टम होता हैं। ऐतिहासिक रूप से शहरवासियों का समग्र रूप से मानवता में छोटा सा अनुपात रहा है। लेकिन आज दो शताब्दियों से अभूतपूर्व और तेजी से शहरीकरण के कारण, कहा जाता है कि आज आधी आबादी शहरों में रह रही हैं। वर्तमान में शहर आमतौर पर बड़े महानगरीय क्षेत्र और शहरी क्षेत्र के केंद्र होते हैं।</a:t>
            </a:r>
          </a:p>
          <a:p>
            <a:pPr rtl="0"/>
            <a:r>
              <a:rPr lang="hi-IN" b="1" i="0">
                <a:solidFill>
                  <a:schemeClr val="accent6"/>
                </a:solidFill>
                <a:effectLst/>
                <a:latin typeface="-apple-system"/>
              </a:rPr>
              <a:t>ग्राम या गाँव</a:t>
            </a:r>
            <a:r>
              <a:rPr lang="hi-IN" b="0" i="0">
                <a:solidFill>
                  <a:schemeClr val="accent6"/>
                </a:solidFill>
                <a:effectLst/>
                <a:latin typeface="-apple-system"/>
              </a:rPr>
              <a:t> छोटी-छोटी मानव बस्तियों को कहते हैं जिनकी जनसंख्या कुछ सौ से लेकर कुछ हजार के बीच होती है। प्राय: गाँवों के लोग कृषि या कोई अन्य परम्परागत काम करते हैं। गाँवों में घर प्राय: बहुत पास-पास व अव्यवस्थित होते हैं। परम्परागत रूप से गाँवों में शहरों की अपेक्षा कम सुविधाएं (शिक्षा, रोजगार, स्वास्थ्य आदि की) होती हैं।</a:t>
            </a:r>
          </a:p>
        </p:txBody>
      </p:sp>
    </p:spTree>
    <p:extLst>
      <p:ext uri="{BB962C8B-B14F-4D97-AF65-F5344CB8AC3E}">
        <p14:creationId xmlns:p14="http://schemas.microsoft.com/office/powerpoint/2010/main" val="26293413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15</Slides>
  <Notes>0</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B A llnd Semester गांव कस्बा एवं नगर</vt:lpstr>
      <vt:lpstr>गांव का अर्थ</vt:lpstr>
      <vt:lpstr>गांव की परिभाषा</vt:lpstr>
      <vt:lpstr>गांव की विशेषताएं</vt:lpstr>
      <vt:lpstr>कस्बा(Town)</vt:lpstr>
      <vt:lpstr>कस्बा का अर्थ</vt:lpstr>
      <vt:lpstr>कस्बा की परिभाषा</vt:lpstr>
      <vt:lpstr>कस्बे की विशेषताएं</vt:lpstr>
      <vt:lpstr>नगर (City)</vt:lpstr>
      <vt:lpstr>नगर का अर्थ</vt:lpstr>
      <vt:lpstr>नगर की परिभाषा</vt:lpstr>
      <vt:lpstr>नगरों की विशेषताएं</vt:lpstr>
      <vt:lpstr>नगर की विशेषताएं</vt:lpstr>
      <vt:lpstr>गांव एवं नगर में अंतर </vt:lpstr>
      <vt:lpstr>गांव एवं नगर में अंतर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गांव का अर्थ</dc:title>
  <dc:creator>Unknown User</dc:creator>
  <cp:lastModifiedBy>Unknown User</cp:lastModifiedBy>
  <cp:revision>8</cp:revision>
  <dcterms:created xsi:type="dcterms:W3CDTF">2022-04-20T12:05:18Z</dcterms:created>
  <dcterms:modified xsi:type="dcterms:W3CDTF">2022-04-25T17:12:17Z</dcterms:modified>
</cp:coreProperties>
</file>