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C0E02-EA19-3F4E-8528-5F036E90E3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410F71-B977-214A-937D-0F4B9C93CC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6B34EF-93A4-E145-B31A-3768B7C19CAA}"/>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5" name="Footer Placeholder 4">
            <a:extLst>
              <a:ext uri="{FF2B5EF4-FFF2-40B4-BE49-F238E27FC236}">
                <a16:creationId xmlns:a16="http://schemas.microsoft.com/office/drawing/2014/main" id="{06490723-B461-F741-BFE2-BECCF40B0B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8BBBBB-533E-C045-9C12-A095E6F5DC44}"/>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1865023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DB9F4-ACDB-FD46-BB92-616E4A245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E2317F-8463-4E42-8703-C31AFAA47D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51A462-9F26-464F-8DB6-D85CAFF11DC3}"/>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5" name="Footer Placeholder 4">
            <a:extLst>
              <a:ext uri="{FF2B5EF4-FFF2-40B4-BE49-F238E27FC236}">
                <a16:creationId xmlns:a16="http://schemas.microsoft.com/office/drawing/2014/main" id="{5DE4FC8A-04A5-E547-9F2F-F73EED1EE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9BD22E-C95D-554F-8A76-E9D08AD56803}"/>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2487742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5B5EC-76AC-F342-9C99-A023AFB5D3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B66373-57F9-634C-9322-F11BD1D071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8A3FA4-3011-3C41-BE90-73B344334340}"/>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5" name="Footer Placeholder 4">
            <a:extLst>
              <a:ext uri="{FF2B5EF4-FFF2-40B4-BE49-F238E27FC236}">
                <a16:creationId xmlns:a16="http://schemas.microsoft.com/office/drawing/2014/main" id="{CC67B03F-4BD1-4547-B1DC-B7D7337AA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3024F-60DD-0947-B475-2593E8C46ABB}"/>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3616542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26BA-4DA9-A948-943B-110403DFC1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BA9B11-05BB-324B-85F8-D2B9E3397E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5D290A-95B4-D348-A6EC-4B7A0AB43B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87FC04-EDE1-3541-93FA-75E91F5A0AB2}"/>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6" name="Footer Placeholder 5">
            <a:extLst>
              <a:ext uri="{FF2B5EF4-FFF2-40B4-BE49-F238E27FC236}">
                <a16:creationId xmlns:a16="http://schemas.microsoft.com/office/drawing/2014/main" id="{54DA1D9A-15B4-2F46-99E7-FA5A58BF7B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93D193-C010-DC41-8287-4AA2CADAF967}"/>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1974051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D09C-CBBA-7643-9351-0D9D4AD016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7A81AA-FA22-ED4C-85B6-A22E123ADE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8CC0E0-34D5-BA41-A1E0-65F59295D8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792EAD-9C85-A247-A095-84D8216A1B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D9E35E-5478-0147-A97B-CC78D56B0B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500C98-91E8-D54C-9CC9-967450A317C9}"/>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8" name="Footer Placeholder 7">
            <a:extLst>
              <a:ext uri="{FF2B5EF4-FFF2-40B4-BE49-F238E27FC236}">
                <a16:creationId xmlns:a16="http://schemas.microsoft.com/office/drawing/2014/main" id="{0A54978C-5F2F-1C4D-90E6-3A7A59B81F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CC0DBD-5712-E046-A818-E4DE9C17C68F}"/>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187975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7417-1A74-F34E-AF18-C6640AEF2E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A78DC3-1B23-DC45-967C-AFB607012CB5}"/>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4" name="Footer Placeholder 3">
            <a:extLst>
              <a:ext uri="{FF2B5EF4-FFF2-40B4-BE49-F238E27FC236}">
                <a16:creationId xmlns:a16="http://schemas.microsoft.com/office/drawing/2014/main" id="{0EDACD8B-CF4B-D643-99B7-6F809DBEE6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AB7AE-9035-4240-8857-49C9BA35ABAA}"/>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226782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AC0047-8EC4-C54F-B54C-4650CFF0E034}"/>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3" name="Footer Placeholder 2">
            <a:extLst>
              <a:ext uri="{FF2B5EF4-FFF2-40B4-BE49-F238E27FC236}">
                <a16:creationId xmlns:a16="http://schemas.microsoft.com/office/drawing/2014/main" id="{82291D7F-9D87-7B44-8DA0-C9DE022E71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DD901A-C80A-0C47-9524-BB1ED39085A2}"/>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3176109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1EBEC-390D-694E-A95A-C9CEFC9EAD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D57447-0B82-FD42-A4FF-577E9B4D30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D38975-58C2-AB4C-A903-7B7A65A6F4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23D77E-9FB8-E549-ADA5-090478B4F054}"/>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6" name="Footer Placeholder 5">
            <a:extLst>
              <a:ext uri="{FF2B5EF4-FFF2-40B4-BE49-F238E27FC236}">
                <a16:creationId xmlns:a16="http://schemas.microsoft.com/office/drawing/2014/main" id="{CD24B4F3-1B8B-3C43-ABE6-24BDC96E43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101E2E-73E9-674E-985F-BEE49C601FAA}"/>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371475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08362-FD28-DE44-BDC5-DD8C8E473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BE7402-82C4-5B4B-AF0D-E34C2B2209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30AF4D-1705-8B4C-BCD1-F67CA57CC4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EEFA47-0743-B742-86AF-199861265123}"/>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6" name="Footer Placeholder 5">
            <a:extLst>
              <a:ext uri="{FF2B5EF4-FFF2-40B4-BE49-F238E27FC236}">
                <a16:creationId xmlns:a16="http://schemas.microsoft.com/office/drawing/2014/main" id="{DE67D3BA-DDAC-E247-BE67-14722D54E7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C0D6CD-3DED-3840-856D-CFA4F659EC5C}"/>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937744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A2A3C-9815-2641-8B68-C9D023EFBB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8E78A9-62EF-EA46-855C-25F5162378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BD109B-5A0E-D345-8B96-B99A2ED0EE1F}"/>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5" name="Footer Placeholder 4">
            <a:extLst>
              <a:ext uri="{FF2B5EF4-FFF2-40B4-BE49-F238E27FC236}">
                <a16:creationId xmlns:a16="http://schemas.microsoft.com/office/drawing/2014/main" id="{60D351EF-D52C-2647-A19D-949D83FCD8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63EA6-E9B2-CA48-8DFA-AB0B7522F598}"/>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397424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FC0AD5-4054-444A-A094-0ABEEF936B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705BA0-350D-1549-88DD-AB7F226253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AA810-FA8F-3B42-8E5A-934A8E617660}"/>
              </a:ext>
            </a:extLst>
          </p:cNvPr>
          <p:cNvSpPr>
            <a:spLocks noGrp="1"/>
          </p:cNvSpPr>
          <p:nvPr>
            <p:ph type="dt" sz="half" idx="10"/>
          </p:nvPr>
        </p:nvSpPr>
        <p:spPr/>
        <p:txBody>
          <a:bodyPr/>
          <a:lstStyle/>
          <a:p>
            <a:fld id="{EB7843F0-54FB-634C-A32C-284205DE2E8B}" type="datetimeFigureOut">
              <a:rPr lang="en-US"/>
              <a:t>5/28/2022</a:t>
            </a:fld>
            <a:endParaRPr lang="en-US"/>
          </a:p>
        </p:txBody>
      </p:sp>
      <p:sp>
        <p:nvSpPr>
          <p:cNvPr id="5" name="Footer Placeholder 4">
            <a:extLst>
              <a:ext uri="{FF2B5EF4-FFF2-40B4-BE49-F238E27FC236}">
                <a16:creationId xmlns:a16="http://schemas.microsoft.com/office/drawing/2014/main" id="{A7622D21-B7A9-8E45-927E-7B8CAB0758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EF44-CC25-E449-9591-778CD191140E}"/>
              </a:ext>
            </a:extLst>
          </p:cNvPr>
          <p:cNvSpPr>
            <a:spLocks noGrp="1"/>
          </p:cNvSpPr>
          <p:nvPr>
            <p:ph type="sldNum" sz="quarter" idx="12"/>
          </p:nvPr>
        </p:nvSpPr>
        <p:spPr/>
        <p:txBody>
          <a:bodyPr/>
          <a:lstStyle/>
          <a:p>
            <a:fld id="{9C64E771-97BE-CC4F-9886-A3FEE081C6BB}" type="slidenum">
              <a:rPr lang="en-US"/>
              <a:t>‹#›</a:t>
            </a:fld>
            <a:endParaRPr lang="en-US"/>
          </a:p>
        </p:txBody>
      </p:sp>
    </p:spTree>
    <p:extLst>
      <p:ext uri="{BB962C8B-B14F-4D97-AF65-F5344CB8AC3E}">
        <p14:creationId xmlns:p14="http://schemas.microsoft.com/office/powerpoint/2010/main" val="268272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AC8927-21A3-9947-878E-E3AA876CC9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4B0742-A470-0C4D-A0C5-DD72DEA5B7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0D35A-B8D2-7F48-B810-F584A41CB6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843F0-54FB-634C-A32C-284205DE2E8B}" type="datetimeFigureOut">
              <a:rPr lang="en-US"/>
              <a:t>5/28/2022</a:t>
            </a:fld>
            <a:endParaRPr lang="en-US"/>
          </a:p>
        </p:txBody>
      </p:sp>
      <p:sp>
        <p:nvSpPr>
          <p:cNvPr id="5" name="Footer Placeholder 4">
            <a:extLst>
              <a:ext uri="{FF2B5EF4-FFF2-40B4-BE49-F238E27FC236}">
                <a16:creationId xmlns:a16="http://schemas.microsoft.com/office/drawing/2014/main" id="{915463F9-2B77-3E45-9D02-D90FB82F47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3C76FC2-EE33-F843-9F2A-F01CF01756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4E771-97BE-CC4F-9886-A3FEE081C6BB}" type="slidenum">
              <a:rPr lang="en-US"/>
              <a:t>‹#›</a:t>
            </a:fld>
            <a:endParaRPr lang="en-US"/>
          </a:p>
        </p:txBody>
      </p:sp>
    </p:spTree>
    <p:extLst>
      <p:ext uri="{BB962C8B-B14F-4D97-AF65-F5344CB8AC3E}">
        <p14:creationId xmlns:p14="http://schemas.microsoft.com/office/powerpoint/2010/main" val="3446536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79CFF-0FCC-8342-97A6-6B4E814E4F67}"/>
              </a:ext>
            </a:extLst>
          </p:cNvPr>
          <p:cNvSpPr>
            <a:spLocks noGrp="1"/>
          </p:cNvSpPr>
          <p:nvPr>
            <p:ph type="ctrTitle"/>
          </p:nvPr>
        </p:nvSpPr>
        <p:spPr>
          <a:xfrm>
            <a:off x="1524000" y="372717"/>
            <a:ext cx="9144000" cy="2041072"/>
          </a:xfrm>
        </p:spPr>
        <p:txBody>
          <a:bodyPr>
            <a:normAutofit/>
          </a:bodyPr>
          <a:lstStyle/>
          <a:p>
            <a:r>
              <a:rPr lang="en-IN" sz="9600" b="1"/>
              <a:t>Unit 3</a:t>
            </a:r>
            <a:endParaRPr lang="en-US" sz="9600" b="1"/>
          </a:p>
        </p:txBody>
      </p:sp>
      <p:sp>
        <p:nvSpPr>
          <p:cNvPr id="3" name="Subtitle 2">
            <a:extLst>
              <a:ext uri="{FF2B5EF4-FFF2-40B4-BE49-F238E27FC236}">
                <a16:creationId xmlns:a16="http://schemas.microsoft.com/office/drawing/2014/main" id="{8105F4D4-7EEF-9846-86BC-C5C7D0866E79}"/>
              </a:ext>
            </a:extLst>
          </p:cNvPr>
          <p:cNvSpPr>
            <a:spLocks noGrp="1"/>
          </p:cNvSpPr>
          <p:nvPr>
            <p:ph type="subTitle" idx="1"/>
          </p:nvPr>
        </p:nvSpPr>
        <p:spPr>
          <a:xfrm>
            <a:off x="1524000" y="2839752"/>
            <a:ext cx="9144000" cy="2418048"/>
          </a:xfrm>
        </p:spPr>
        <p:txBody>
          <a:bodyPr>
            <a:normAutofit/>
          </a:bodyPr>
          <a:lstStyle/>
          <a:p>
            <a:r>
              <a:rPr lang="en-IN" sz="4000" b="1"/>
              <a:t>मनौवैज्ञानिक सांख्यिकी</a:t>
            </a:r>
          </a:p>
          <a:p>
            <a:r>
              <a:rPr lang="en-IN" sz="4000" b="1"/>
              <a:t>(Psychological Statistics)</a:t>
            </a:r>
            <a:endParaRPr lang="en-US" sz="4000" b="1"/>
          </a:p>
        </p:txBody>
      </p:sp>
    </p:spTree>
    <p:extLst>
      <p:ext uri="{BB962C8B-B14F-4D97-AF65-F5344CB8AC3E}">
        <p14:creationId xmlns:p14="http://schemas.microsoft.com/office/powerpoint/2010/main" val="390941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7873-1B27-2C41-860C-B9B113C6D506}"/>
              </a:ext>
            </a:extLst>
          </p:cNvPr>
          <p:cNvSpPr>
            <a:spLocks noGrp="1"/>
          </p:cNvSpPr>
          <p:nvPr>
            <p:ph type="title"/>
          </p:nvPr>
        </p:nvSpPr>
        <p:spPr/>
        <p:txBody>
          <a:bodyPr/>
          <a:lstStyle/>
          <a:p>
            <a:pPr algn="ctr"/>
            <a:r>
              <a:rPr lang="en-IN" b="1"/>
              <a:t>सांख्यिकी का अर्थ एवं स्वरूप</a:t>
            </a:r>
            <a:br>
              <a:rPr lang="en-IN" b="1"/>
            </a:br>
            <a:r>
              <a:rPr lang="en-IN" b="1"/>
              <a:t>(Meaning and Nature of Statistics)</a:t>
            </a:r>
            <a:endParaRPr lang="en-US" b="1"/>
          </a:p>
        </p:txBody>
      </p:sp>
      <p:sp>
        <p:nvSpPr>
          <p:cNvPr id="3" name="Content Placeholder 2">
            <a:extLst>
              <a:ext uri="{FF2B5EF4-FFF2-40B4-BE49-F238E27FC236}">
                <a16:creationId xmlns:a16="http://schemas.microsoft.com/office/drawing/2014/main" id="{D869BC6C-57C0-B340-A1D4-B44BE903D780}"/>
              </a:ext>
            </a:extLst>
          </p:cNvPr>
          <p:cNvSpPr>
            <a:spLocks noGrp="1"/>
          </p:cNvSpPr>
          <p:nvPr>
            <p:ph idx="1"/>
          </p:nvPr>
        </p:nvSpPr>
        <p:spPr>
          <a:xfrm>
            <a:off x="1596768" y="2431538"/>
            <a:ext cx="8998464" cy="3674431"/>
          </a:xfrm>
        </p:spPr>
        <p:txBody>
          <a:bodyPr/>
          <a:lstStyle/>
          <a:p>
            <a:r>
              <a:rPr lang="en-IN"/>
              <a:t>हिंदी शब्द </a:t>
            </a:r>
            <a:r>
              <a:rPr lang="en-IN" b="1"/>
              <a:t>‘सांख्यिकी’ </a:t>
            </a:r>
            <a:r>
              <a:rPr lang="en-IN"/>
              <a:t>अंग्रेजी भाषा के शब्द </a:t>
            </a:r>
            <a:r>
              <a:rPr lang="en-IN" b="1"/>
              <a:t>'Statistics’ </a:t>
            </a:r>
            <a:r>
              <a:rPr lang="en-IN"/>
              <a:t>का हिंदी रूपांतरण है। अंग्रेजी भाषा के शब्द </a:t>
            </a:r>
            <a:r>
              <a:rPr lang="en-IN" b="1"/>
              <a:t>Statistics </a:t>
            </a:r>
            <a:r>
              <a:rPr lang="en-IN"/>
              <a:t>की उत्पत्ति </a:t>
            </a:r>
            <a:r>
              <a:rPr lang="en-IN" b="1"/>
              <a:t>लैटिन</a:t>
            </a:r>
            <a:r>
              <a:rPr lang="en-IN"/>
              <a:t> भाषा के शब्द </a:t>
            </a:r>
            <a:r>
              <a:rPr lang="en-IN" b="1"/>
              <a:t>स्टेटस (Status), इटेलियन </a:t>
            </a:r>
            <a:r>
              <a:rPr lang="en-IN"/>
              <a:t>भाषा के शब्द </a:t>
            </a:r>
            <a:r>
              <a:rPr lang="en-IN" b="1"/>
              <a:t>स्टेटिस्टा (Statista) </a:t>
            </a:r>
            <a:r>
              <a:rPr lang="en-IN"/>
              <a:t>तथा </a:t>
            </a:r>
            <a:r>
              <a:rPr lang="en-IN" b="1"/>
              <a:t>जर्मन </a:t>
            </a:r>
            <a:r>
              <a:rPr lang="en-IN"/>
              <a:t>भाषा के शब्द </a:t>
            </a:r>
            <a:r>
              <a:rPr lang="en-IN" b="1"/>
              <a:t>स्टेटिस्टिक (Statistik) </a:t>
            </a:r>
            <a:r>
              <a:rPr lang="en-IN"/>
              <a:t>शब्द से हुई है। इन सभी तीनों शब्दों </a:t>
            </a:r>
            <a:r>
              <a:rPr lang="en-IN" b="1"/>
              <a:t>Status, Statista </a:t>
            </a:r>
            <a:r>
              <a:rPr lang="en-IN"/>
              <a:t>तथा</a:t>
            </a:r>
            <a:r>
              <a:rPr lang="en-IN" b="1"/>
              <a:t> Statistik </a:t>
            </a:r>
            <a:r>
              <a:rPr lang="en-IN"/>
              <a:t>का शाब्दिक अर्थ </a:t>
            </a:r>
            <a:r>
              <a:rPr lang="en-IN" b="1"/>
              <a:t>राज्य (State) </a:t>
            </a:r>
            <a:r>
              <a:rPr lang="en-IN"/>
              <a:t>से माना जाता है।</a:t>
            </a:r>
          </a:p>
        </p:txBody>
      </p:sp>
    </p:spTree>
    <p:extLst>
      <p:ext uri="{BB962C8B-B14F-4D97-AF65-F5344CB8AC3E}">
        <p14:creationId xmlns:p14="http://schemas.microsoft.com/office/powerpoint/2010/main" val="298065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B6300-FD2F-AD45-8E1E-A7C56F6B1F21}"/>
              </a:ext>
            </a:extLst>
          </p:cNvPr>
          <p:cNvSpPr>
            <a:spLocks noGrp="1"/>
          </p:cNvSpPr>
          <p:nvPr>
            <p:ph type="title"/>
          </p:nvPr>
        </p:nvSpPr>
        <p:spPr/>
        <p:txBody>
          <a:bodyPr/>
          <a:lstStyle/>
          <a:p>
            <a:pPr algn="ctr"/>
            <a:r>
              <a:rPr lang="en-IN" b="1"/>
              <a:t>सांख्यिकी की महत्वपूर्ण प्रमुख परिभाषाएं</a:t>
            </a:r>
            <a:br>
              <a:rPr lang="en-IN" b="1"/>
            </a:br>
            <a:r>
              <a:rPr lang="en-IN" b="1"/>
              <a:t>(Some important definition of statistics)</a:t>
            </a:r>
            <a:endParaRPr lang="en-US" b="1"/>
          </a:p>
        </p:txBody>
      </p:sp>
      <p:sp>
        <p:nvSpPr>
          <p:cNvPr id="3" name="Content Placeholder 2">
            <a:extLst>
              <a:ext uri="{FF2B5EF4-FFF2-40B4-BE49-F238E27FC236}">
                <a16:creationId xmlns:a16="http://schemas.microsoft.com/office/drawing/2014/main" id="{1EC2A564-2EFB-EC41-9267-3975BE9091D0}"/>
              </a:ext>
            </a:extLst>
          </p:cNvPr>
          <p:cNvSpPr>
            <a:spLocks noGrp="1"/>
          </p:cNvSpPr>
          <p:nvPr>
            <p:ph idx="1"/>
          </p:nvPr>
        </p:nvSpPr>
        <p:spPr>
          <a:xfrm>
            <a:off x="1137912" y="2129813"/>
            <a:ext cx="9916176" cy="4224634"/>
          </a:xfrm>
        </p:spPr>
        <p:txBody>
          <a:bodyPr/>
          <a:lstStyle/>
          <a:p>
            <a:r>
              <a:rPr lang="en-IN"/>
              <a:t>सांख्यिकी सामान्य रूप में वह विज्ञान है जो कि आंकड़ों के संकलन, विश्लेषण, व्यवस्थापन एवं निष्कर्षों से संबंध रखता है।</a:t>
            </a:r>
          </a:p>
          <a:p>
            <a:r>
              <a:rPr lang="en-IN" b="1"/>
              <a:t>कैण्डाल (Kendall,1963) के अनुसार, “</a:t>
            </a:r>
            <a:r>
              <a:rPr lang="en-IN"/>
              <a:t>सांख्यिकी</a:t>
            </a:r>
            <a:r>
              <a:rPr lang="en-IN" b="1"/>
              <a:t> </a:t>
            </a:r>
            <a:r>
              <a:rPr lang="en-IN"/>
              <a:t>प्रदत्तों के संग्रह उनके विश्लेषण तथा निष्कर्ष निकालने का विज्ञान है।”</a:t>
            </a:r>
          </a:p>
          <a:p>
            <a:r>
              <a:rPr lang="en-IN" b="1"/>
              <a:t>क्रोक्सटन तथा काउडन (Croxten and Cowden, 1951) के अनुसार, “</a:t>
            </a:r>
            <a:r>
              <a:rPr lang="en-IN"/>
              <a:t>सांख्यिकी को संख्यात्मक तथ्यों के संकलन, प्रस्तुतीकरण, विश्लेषण तथा विवेचन से संबंधित विज्ञान के रूप में परिभाषित किया जा सकता है।</a:t>
            </a:r>
          </a:p>
        </p:txBody>
      </p:sp>
    </p:spTree>
    <p:extLst>
      <p:ext uri="{BB962C8B-B14F-4D97-AF65-F5344CB8AC3E}">
        <p14:creationId xmlns:p14="http://schemas.microsoft.com/office/powerpoint/2010/main" val="91021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5093D1-F9AC-774A-B671-9CDB8DECDFCC}"/>
              </a:ext>
            </a:extLst>
          </p:cNvPr>
          <p:cNvSpPr>
            <a:spLocks noGrp="1"/>
          </p:cNvSpPr>
          <p:nvPr>
            <p:ph idx="1"/>
          </p:nvPr>
        </p:nvSpPr>
        <p:spPr>
          <a:xfrm>
            <a:off x="838200" y="1508618"/>
            <a:ext cx="10515600" cy="4668345"/>
          </a:xfrm>
        </p:spPr>
        <p:txBody>
          <a:bodyPr/>
          <a:lstStyle/>
          <a:p>
            <a:r>
              <a:rPr lang="en-IN" b="1"/>
              <a:t>मिनियम, किंग तथा बियर (Minium,King and Bear,1995) के अनुसार, </a:t>
            </a:r>
            <a:r>
              <a:rPr lang="en-IN"/>
              <a:t>“सांख्यिकी आंकड़ों का वर्गीकरण करने, संगठित करने तथा विश्लेषण करने का विज्ञान है।</a:t>
            </a:r>
          </a:p>
          <a:p>
            <a:r>
              <a:rPr lang="en-IN"/>
              <a:t>उपर्युक्त विभिन्न परिभाषा ओं से स्पष्ट है कि </a:t>
            </a:r>
            <a:r>
              <a:rPr lang="en-IN" b="1"/>
              <a:t>सांख्यिकी एक विज्ञान है जिसमें आंकड़ों का संकलन, वर्गीकरण एवं विश्लेषण किया जाता है, ताकि प्राप्त तथ्यों के आधार पर उपयुक्त अनुमान तथा निष्कर्ष ज्ञात करना संभव हो सके।</a:t>
            </a:r>
            <a:endParaRPr lang="en-US" b="1"/>
          </a:p>
        </p:txBody>
      </p:sp>
    </p:spTree>
    <p:extLst>
      <p:ext uri="{BB962C8B-B14F-4D97-AF65-F5344CB8AC3E}">
        <p14:creationId xmlns:p14="http://schemas.microsoft.com/office/powerpoint/2010/main" val="3749281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0E2E5-86A1-A540-92A2-06616C094C0E}"/>
              </a:ext>
            </a:extLst>
          </p:cNvPr>
          <p:cNvSpPr>
            <a:spLocks noGrp="1"/>
          </p:cNvSpPr>
          <p:nvPr>
            <p:ph type="title"/>
          </p:nvPr>
        </p:nvSpPr>
        <p:spPr>
          <a:xfrm>
            <a:off x="838200" y="365125"/>
            <a:ext cx="10515600" cy="912763"/>
          </a:xfrm>
        </p:spPr>
        <p:txBody>
          <a:bodyPr>
            <a:normAutofit fontScale="90000"/>
          </a:bodyPr>
          <a:lstStyle/>
          <a:p>
            <a:pPr algn="ctr"/>
            <a:r>
              <a:rPr lang="en-IN" b="1"/>
              <a:t>सांख्यिकी की विशेषताएं</a:t>
            </a:r>
            <a:br>
              <a:rPr lang="en-IN" b="1"/>
            </a:br>
            <a:r>
              <a:rPr lang="en-IN" b="1"/>
              <a:t>(Characteristic of Statistics)</a:t>
            </a:r>
            <a:endParaRPr lang="en-US" b="1"/>
          </a:p>
        </p:txBody>
      </p:sp>
      <p:sp>
        <p:nvSpPr>
          <p:cNvPr id="3" name="Content Placeholder 2">
            <a:extLst>
              <a:ext uri="{FF2B5EF4-FFF2-40B4-BE49-F238E27FC236}">
                <a16:creationId xmlns:a16="http://schemas.microsoft.com/office/drawing/2014/main" id="{567550F9-4386-0F44-B1F9-891B004E68C3}"/>
              </a:ext>
            </a:extLst>
          </p:cNvPr>
          <p:cNvSpPr>
            <a:spLocks noGrp="1"/>
          </p:cNvSpPr>
          <p:nvPr>
            <p:ph idx="1"/>
          </p:nvPr>
        </p:nvSpPr>
        <p:spPr>
          <a:xfrm>
            <a:off x="838200" y="1632857"/>
            <a:ext cx="10515600" cy="4860018"/>
          </a:xfrm>
        </p:spPr>
        <p:txBody>
          <a:bodyPr>
            <a:normAutofit lnSpcReduction="10000"/>
          </a:bodyPr>
          <a:lstStyle/>
          <a:p>
            <a:r>
              <a:rPr lang="en-IN"/>
              <a:t>सांख्यिकी की उपर्युक्त विभिन्न परिभाषाएं सांख्यिकी की निम्नलिखित विशेषताओं को स्पष्ट करती हैं –</a:t>
            </a:r>
          </a:p>
          <a:p>
            <a:pPr marL="514350" indent="-514350">
              <a:buFont typeface="+mj-lt"/>
              <a:buAutoNum type="arabicPeriod"/>
            </a:pPr>
            <a:r>
              <a:rPr lang="en-IN"/>
              <a:t>सांख्यिकी एक विज्ञान है।</a:t>
            </a:r>
          </a:p>
          <a:p>
            <a:pPr marL="514350" indent="-514350">
              <a:buFont typeface="+mj-lt"/>
              <a:buAutoNum type="arabicPeriod"/>
            </a:pPr>
            <a:r>
              <a:rPr lang="en-IN"/>
              <a:t>सांख्यिकी प्रमुख रूप से समूह द्वारा प्राप्त आंकड़ों का अध्ययन व विश्लेषण करती है।
सांख्यिकी की किसी विषय के संख्यात्मक पक्ष का अध्ययन करती है।</a:t>
            </a:r>
          </a:p>
          <a:p>
            <a:pPr marL="514350" indent="-514350">
              <a:buFont typeface="+mj-lt"/>
              <a:buAutoNum type="arabicPeriod"/>
            </a:pPr>
            <a:r>
              <a:rPr lang="en-IN"/>
              <a:t>सांख्यिकी द्वारा आंकड़ों को वस्तुनिष्ठ रूप में एकत्रित कर शुद्ध परिणाम प्राप्त किए जाते हैं।</a:t>
            </a:r>
          </a:p>
          <a:p>
            <a:pPr marL="514350" indent="-514350">
              <a:buFont typeface="+mj-lt"/>
              <a:buAutoNum type="arabicPeriod"/>
            </a:pPr>
            <a:r>
              <a:rPr lang="en-IN"/>
              <a:t>सांख्यिकी द्वारा प्राप्त परिणामों की व्याख्या भी की जाती है।</a:t>
            </a:r>
          </a:p>
          <a:p>
            <a:pPr marL="514350" indent="-514350">
              <a:buFont typeface="+mj-lt"/>
              <a:buAutoNum type="arabicPeriod"/>
            </a:pPr>
            <a:r>
              <a:rPr lang="en-IN"/>
              <a:t>सांख्यिकी द्वारा व्यावहारिक विज्ञानों की समस्याएं भी हल की जाती हैं।</a:t>
            </a:r>
          </a:p>
          <a:p>
            <a:pPr marL="514350" indent="-514350">
              <a:buFont typeface="+mj-lt"/>
              <a:buAutoNum type="arabicPeriod"/>
            </a:pPr>
            <a:r>
              <a:rPr lang="en-IN"/>
              <a:t>सांख्यिकी द्वारा तुलनात्मक अध्ययन संभव हो जाता है।</a:t>
            </a:r>
            <a:endParaRPr lang="en-US"/>
          </a:p>
        </p:txBody>
      </p:sp>
    </p:spTree>
    <p:extLst>
      <p:ext uri="{BB962C8B-B14F-4D97-AF65-F5344CB8AC3E}">
        <p14:creationId xmlns:p14="http://schemas.microsoft.com/office/powerpoint/2010/main" val="921475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508A-F123-5E43-8B47-66BC5830E1E1}"/>
              </a:ext>
            </a:extLst>
          </p:cNvPr>
          <p:cNvSpPr>
            <a:spLocks noGrp="1"/>
          </p:cNvSpPr>
          <p:nvPr>
            <p:ph type="title"/>
          </p:nvPr>
        </p:nvSpPr>
        <p:spPr/>
        <p:txBody>
          <a:bodyPr/>
          <a:lstStyle/>
          <a:p>
            <a:pPr algn="ctr"/>
            <a:r>
              <a:rPr lang="en-IN" b="1"/>
              <a:t>सांख्यिकी के अनुप्रयोग</a:t>
            </a:r>
            <a:br>
              <a:rPr lang="en-IN" b="1"/>
            </a:br>
            <a:r>
              <a:rPr lang="en-IN" b="1"/>
              <a:t>(Application of statistics)</a:t>
            </a:r>
            <a:endParaRPr lang="en-US" b="1"/>
          </a:p>
        </p:txBody>
      </p:sp>
      <p:sp>
        <p:nvSpPr>
          <p:cNvPr id="3" name="Content Placeholder 2">
            <a:extLst>
              <a:ext uri="{FF2B5EF4-FFF2-40B4-BE49-F238E27FC236}">
                <a16:creationId xmlns:a16="http://schemas.microsoft.com/office/drawing/2014/main" id="{98263D36-BDFD-BC45-9138-793DF978313F}"/>
              </a:ext>
            </a:extLst>
          </p:cNvPr>
          <p:cNvSpPr>
            <a:spLocks noGrp="1"/>
          </p:cNvSpPr>
          <p:nvPr>
            <p:ph idx="1"/>
          </p:nvPr>
        </p:nvSpPr>
        <p:spPr>
          <a:xfrm>
            <a:off x="1171398" y="1825625"/>
            <a:ext cx="10182401" cy="4667250"/>
          </a:xfrm>
        </p:spPr>
        <p:txBody>
          <a:bodyPr>
            <a:normAutofit fontScale="85000" lnSpcReduction="10000"/>
          </a:bodyPr>
          <a:lstStyle/>
          <a:p>
            <a:r>
              <a:rPr lang="en-IN"/>
              <a:t>सांख्यिकी अध्ययन की उपयोगिता बहुत अधिक है इसके प्रमुख अनुप्रयोग इस प्रकार हैं –</a:t>
            </a:r>
          </a:p>
          <a:p>
            <a:pPr marL="514350" indent="-514350">
              <a:buFont typeface="+mj-lt"/>
              <a:buAutoNum type="arabicPeriod"/>
            </a:pPr>
            <a:r>
              <a:rPr lang="en-IN"/>
              <a:t>वैज्ञानिक विधि</a:t>
            </a:r>
          </a:p>
          <a:p>
            <a:pPr marL="514350" indent="-514350">
              <a:buFont typeface="+mj-lt"/>
              <a:buAutoNum type="arabicPeriod"/>
            </a:pPr>
            <a:r>
              <a:rPr lang="en-IN"/>
              <a:t>अंकों द्वारा तथ्यों की व्याख्या
वस्तुनिष्ठ तथा शुद्ध परिणाम</a:t>
            </a:r>
          </a:p>
          <a:p>
            <a:pPr marL="514350" indent="-514350">
              <a:buFont typeface="+mj-lt"/>
              <a:buAutoNum type="arabicPeriod"/>
            </a:pPr>
            <a:r>
              <a:rPr lang="en-IN"/>
              <a:t>भविष्यवाणी की योग्यता</a:t>
            </a:r>
          </a:p>
          <a:p>
            <a:pPr marL="514350" indent="-514350">
              <a:buFont typeface="+mj-lt"/>
              <a:buAutoNum type="arabicPeriod"/>
            </a:pPr>
            <a:r>
              <a:rPr lang="en-IN"/>
              <a:t>परीक्षण की वैधता तथा विश्वसनीयता का निर्धारण</a:t>
            </a:r>
          </a:p>
          <a:p>
            <a:pPr marL="514350" indent="-514350">
              <a:buFont typeface="+mj-lt"/>
              <a:buAutoNum type="arabicPeriod"/>
            </a:pPr>
            <a:r>
              <a:rPr lang="en-IN"/>
              <a:t>सहसंबंध का अध्ययन</a:t>
            </a:r>
          </a:p>
          <a:p>
            <a:pPr marL="514350" indent="-514350">
              <a:buFont typeface="+mj-lt"/>
              <a:buAutoNum type="arabicPeriod"/>
            </a:pPr>
            <a:r>
              <a:rPr lang="en-IN"/>
              <a:t>तुलनात्मक अध्ययन</a:t>
            </a:r>
          </a:p>
          <a:p>
            <a:pPr marL="514350" indent="-514350">
              <a:buFont typeface="+mj-lt"/>
              <a:buAutoNum type="arabicPeriod"/>
            </a:pPr>
            <a:r>
              <a:rPr lang="en-IN"/>
              <a:t>अनुसंधान में सहायक
कार्य कारण संबंधों की खोज</a:t>
            </a:r>
          </a:p>
          <a:p>
            <a:pPr marL="514350" indent="-514350">
              <a:buFont typeface="+mj-lt"/>
              <a:buAutoNum type="arabicPeriod"/>
            </a:pPr>
            <a:r>
              <a:rPr lang="en-IN"/>
              <a:t>गणना में सहायक</a:t>
            </a:r>
            <a:endParaRPr lang="en-US"/>
          </a:p>
        </p:txBody>
      </p:sp>
    </p:spTree>
    <p:extLst>
      <p:ext uri="{BB962C8B-B14F-4D97-AF65-F5344CB8AC3E}">
        <p14:creationId xmlns:p14="http://schemas.microsoft.com/office/powerpoint/2010/main" val="126294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441C7-39E9-774F-95CC-62D09801436C}"/>
              </a:ext>
            </a:extLst>
          </p:cNvPr>
          <p:cNvSpPr>
            <a:spLocks noGrp="1"/>
          </p:cNvSpPr>
          <p:nvPr>
            <p:ph type="title"/>
          </p:nvPr>
        </p:nvSpPr>
        <p:spPr/>
        <p:txBody>
          <a:bodyPr/>
          <a:lstStyle/>
          <a:p>
            <a:pPr algn="ctr"/>
            <a:r>
              <a:rPr lang="en-IN" b="1"/>
              <a:t>सांख्यिकी अध्ययन की परिसीमाएं</a:t>
            </a:r>
            <a:br>
              <a:rPr lang="en-IN" b="1"/>
            </a:br>
            <a:r>
              <a:rPr lang="en-IN" b="1"/>
              <a:t>(limitations of the statistics)</a:t>
            </a:r>
            <a:endParaRPr lang="en-US" b="1"/>
          </a:p>
        </p:txBody>
      </p:sp>
      <p:sp>
        <p:nvSpPr>
          <p:cNvPr id="3" name="Content Placeholder 2">
            <a:extLst>
              <a:ext uri="{FF2B5EF4-FFF2-40B4-BE49-F238E27FC236}">
                <a16:creationId xmlns:a16="http://schemas.microsoft.com/office/drawing/2014/main" id="{5943F077-58B2-8848-9255-16023F4D88AA}"/>
              </a:ext>
            </a:extLst>
          </p:cNvPr>
          <p:cNvSpPr>
            <a:spLocks noGrp="1"/>
          </p:cNvSpPr>
          <p:nvPr>
            <p:ph idx="1"/>
          </p:nvPr>
        </p:nvSpPr>
        <p:spPr/>
        <p:txBody>
          <a:bodyPr/>
          <a:lstStyle/>
          <a:p>
            <a:r>
              <a:rPr lang="en-IN"/>
              <a:t>सांख्यिकी अध्ययन की निम्नलिखित प्रमुख परिसीमाएं हैं –</a:t>
            </a:r>
          </a:p>
          <a:p>
            <a:pPr marL="514350" indent="-514350">
              <a:buFont typeface="+mj-lt"/>
              <a:buAutoNum type="arabicPeriod"/>
            </a:pPr>
            <a:r>
              <a:rPr lang="en-IN" b="1"/>
              <a:t>संख्याओं द्वारा मानव व्यवहार की व्याख्या</a:t>
            </a:r>
          </a:p>
          <a:p>
            <a:pPr marL="514350" indent="-514350">
              <a:buFont typeface="+mj-lt"/>
              <a:buAutoNum type="arabicPeriod"/>
            </a:pPr>
            <a:r>
              <a:rPr lang="en-IN" b="1"/>
              <a:t>सामूहिक स्तर का अध्ययन
मात्रात्मक अध्ययन</a:t>
            </a:r>
          </a:p>
          <a:p>
            <a:pPr marL="514350" indent="-514350">
              <a:buFont typeface="+mj-lt"/>
              <a:buAutoNum type="arabicPeriod"/>
            </a:pPr>
            <a:r>
              <a:rPr lang="en-IN" b="1"/>
              <a:t>अप्रमाणित निष्कर्ष
प्रशिक्षित व्यक्तियों द्वारा प्रयोग</a:t>
            </a:r>
          </a:p>
          <a:p>
            <a:pPr marL="514350" indent="-514350">
              <a:buFont typeface="+mj-lt"/>
              <a:buAutoNum type="arabicPeriod"/>
            </a:pPr>
            <a:r>
              <a:rPr lang="en-IN" b="1"/>
              <a:t>समस्या समाधान असंभव</a:t>
            </a:r>
            <a:endParaRPr lang="en-US" b="1"/>
          </a:p>
        </p:txBody>
      </p:sp>
    </p:spTree>
    <p:extLst>
      <p:ext uri="{BB962C8B-B14F-4D97-AF65-F5344CB8AC3E}">
        <p14:creationId xmlns:p14="http://schemas.microsoft.com/office/powerpoint/2010/main" val="3669510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1931-B8F0-CF4C-9512-99E04C99B7ED}"/>
              </a:ext>
            </a:extLst>
          </p:cNvPr>
          <p:cNvSpPr>
            <a:spLocks noGrp="1"/>
          </p:cNvSpPr>
          <p:nvPr>
            <p:ph type="title"/>
          </p:nvPr>
        </p:nvSpPr>
        <p:spPr/>
        <p:txBody>
          <a:bodyPr/>
          <a:lstStyle/>
          <a:p>
            <a:pPr algn="ctr"/>
            <a:r>
              <a:rPr lang="en-IN" b="1"/>
              <a:t>सांख्यिकी के प्रकार</a:t>
            </a:r>
            <a:br>
              <a:rPr lang="en-IN" b="1"/>
            </a:br>
            <a:r>
              <a:rPr lang="en-IN" b="1"/>
              <a:t>(Types of statistics)</a:t>
            </a:r>
            <a:endParaRPr lang="en-US" b="1"/>
          </a:p>
        </p:txBody>
      </p:sp>
      <p:sp>
        <p:nvSpPr>
          <p:cNvPr id="3" name="Content Placeholder 2">
            <a:extLst>
              <a:ext uri="{FF2B5EF4-FFF2-40B4-BE49-F238E27FC236}">
                <a16:creationId xmlns:a16="http://schemas.microsoft.com/office/drawing/2014/main" id="{BA00F0EF-81CA-DB4B-B6D9-D3C5BE54A41A}"/>
              </a:ext>
            </a:extLst>
          </p:cNvPr>
          <p:cNvSpPr>
            <a:spLocks noGrp="1"/>
          </p:cNvSpPr>
          <p:nvPr>
            <p:ph idx="1"/>
          </p:nvPr>
        </p:nvSpPr>
        <p:spPr/>
        <p:txBody>
          <a:bodyPr/>
          <a:lstStyle/>
          <a:p>
            <a:r>
              <a:rPr lang="en-IN"/>
              <a:t>सांख्यिकी के विभिन्न प्रकार निम्नलिखित रूपों में वर्गीकृत किए जा सकते हैं –</a:t>
            </a:r>
          </a:p>
          <a:p>
            <a:pPr marL="0" indent="0">
              <a:buNone/>
            </a:pPr>
            <a:r>
              <a:rPr lang="en-IN" b="1"/>
              <a:t>1. आधारभूत विशेषताओं के आधार पर – </a:t>
            </a:r>
          </a:p>
          <a:p>
            <a:pPr marL="0" indent="0">
              <a:buNone/>
            </a:pPr>
            <a:r>
              <a:rPr lang="en-IN" b="1"/>
              <a:t>      A. प्राचलिक सांख्यिकी</a:t>
            </a:r>
          </a:p>
          <a:p>
            <a:pPr marL="0" indent="0">
              <a:buNone/>
            </a:pPr>
            <a:r>
              <a:rPr lang="en-IN" b="1"/>
              <a:t>      B. अप्राचलिक सांख्यिकी</a:t>
            </a:r>
          </a:p>
          <a:p>
            <a:pPr marL="0" indent="0">
              <a:buNone/>
            </a:pPr>
            <a:r>
              <a:rPr lang="en-IN" b="1"/>
              <a:t>2. व्यवहारिक उपयोग प्रक्रिया के आधार पर</a:t>
            </a:r>
          </a:p>
          <a:p>
            <a:pPr marL="0" indent="0">
              <a:buNone/>
            </a:pPr>
            <a:r>
              <a:rPr lang="en-IN" b="1"/>
              <a:t>      A. विवरणात्मक सांख्यिकी</a:t>
            </a:r>
          </a:p>
          <a:p>
            <a:pPr marL="0" indent="0">
              <a:buNone/>
            </a:pPr>
            <a:r>
              <a:rPr lang="en-IN" b="1"/>
              <a:t>      B. अनुमानात्मक सांख्यिकी</a:t>
            </a:r>
          </a:p>
          <a:p>
            <a:pPr marL="0" indent="0">
              <a:buNone/>
            </a:pPr>
            <a:r>
              <a:rPr lang="en-IN" b="1"/>
              <a:t>      C. सहसंबंधात्मक सांख्यिकी</a:t>
            </a:r>
          </a:p>
          <a:p>
            <a:pPr marL="0" indent="0">
              <a:buNone/>
            </a:pPr>
            <a:endParaRPr lang="en-IN" b="1"/>
          </a:p>
          <a:p>
            <a:pPr marL="0" indent="0">
              <a:buNone/>
            </a:pPr>
            <a:endParaRPr lang="en-US" b="1"/>
          </a:p>
        </p:txBody>
      </p:sp>
    </p:spTree>
    <p:extLst>
      <p:ext uri="{BB962C8B-B14F-4D97-AF65-F5344CB8AC3E}">
        <p14:creationId xmlns:p14="http://schemas.microsoft.com/office/powerpoint/2010/main" val="3879664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401A-08B7-5247-8911-04C0F4F1A35E}"/>
              </a:ext>
            </a:extLst>
          </p:cNvPr>
          <p:cNvSpPr>
            <a:spLocks noGrp="1"/>
          </p:cNvSpPr>
          <p:nvPr>
            <p:ph type="title"/>
          </p:nvPr>
        </p:nvSpPr>
        <p:spPr/>
        <p:txBody>
          <a:bodyPr/>
          <a:lstStyle/>
          <a:p>
            <a:r>
              <a:rPr lang="en-IN" b="1"/>
              <a:t>1. प्राचलिक सांख्यिकी</a:t>
            </a:r>
            <a:br>
              <a:rPr lang="en-IN" b="1"/>
            </a:br>
            <a:r>
              <a:rPr lang="en-IN" b="1"/>
              <a:t>    (Parametric Statistics)</a:t>
            </a:r>
            <a:endParaRPr lang="en-US" b="1"/>
          </a:p>
        </p:txBody>
      </p:sp>
      <p:sp>
        <p:nvSpPr>
          <p:cNvPr id="3" name="Content Placeholder 2">
            <a:extLst>
              <a:ext uri="{FF2B5EF4-FFF2-40B4-BE49-F238E27FC236}">
                <a16:creationId xmlns:a16="http://schemas.microsoft.com/office/drawing/2014/main" id="{7DFF89C8-DF89-F049-969A-08A1798A5C3D}"/>
              </a:ext>
            </a:extLst>
          </p:cNvPr>
          <p:cNvSpPr>
            <a:spLocks noGrp="1"/>
          </p:cNvSpPr>
          <p:nvPr>
            <p:ph idx="1"/>
          </p:nvPr>
        </p:nvSpPr>
        <p:spPr/>
        <p:txBody>
          <a:bodyPr>
            <a:normAutofit lnSpcReduction="10000"/>
          </a:bodyPr>
          <a:lstStyle/>
          <a:p>
            <a:r>
              <a:rPr lang="en-IN"/>
              <a:t>प्राचल से अभिप्राय संपूर्ण जनसंख्या अथवा समष्टि के किसी तत्व विशेष के वास्तविक ज्ञान से है। परंतु संपूर्ण जनसंख्या के प्राचल मूल्य को ज्ञात करना एक कठिन तथा प्रायः असंभव कार्य है। तब संपूर्ण जनसंख्या के प्रतिदर्श के आधार पर वास्तविक ज्ञान अथवा प्राचल मूल्य का अनुमान लगाया जाता है। जिन सांख्यिकी विधियों द्वारा यह अनुमान लगाया जाता है। उन विधियों को प्राचलिक सांख्यिकी कहा जाता है।</a:t>
            </a:r>
          </a:p>
          <a:p>
            <a:r>
              <a:rPr lang="en-IN"/>
              <a:t>प्राचलिक सांख्यिकी विधियों का प्रयोग केवल वही किया जा सकता है, जबकि प्राप्त आंकड़ों का स्वरूप सामान्य वितरण के अनुरूप,विचलन की समजातीयता तथा प्रतिदर्श की अनियमितता आदि आधारभूत विशेषताएं निहित होती हैं। प्राचलिक सांख्यिकी विधियों के अंतर्गत टी परीक्षण, क्रान्तिक अनुपात, प्रसरण विश्लेषण आदि की गणना की जाती है।</a:t>
            </a:r>
            <a:endParaRPr lang="en-US"/>
          </a:p>
        </p:txBody>
      </p:sp>
    </p:spTree>
    <p:extLst>
      <p:ext uri="{BB962C8B-B14F-4D97-AF65-F5344CB8AC3E}">
        <p14:creationId xmlns:p14="http://schemas.microsoft.com/office/powerpoint/2010/main" val="543459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EA5B-1508-EE42-9289-68AA43CD2B7B}"/>
              </a:ext>
            </a:extLst>
          </p:cNvPr>
          <p:cNvSpPr>
            <a:spLocks noGrp="1"/>
          </p:cNvSpPr>
          <p:nvPr>
            <p:ph type="title"/>
          </p:nvPr>
        </p:nvSpPr>
        <p:spPr/>
        <p:txBody>
          <a:bodyPr/>
          <a:lstStyle/>
          <a:p>
            <a:r>
              <a:rPr lang="en-IN" b="1"/>
              <a:t>2. अप्राचलिक सांख्यिकी
    (Non Parametric Statistics)</a:t>
            </a:r>
            <a:endParaRPr lang="en-US" b="1"/>
          </a:p>
        </p:txBody>
      </p:sp>
      <p:sp>
        <p:nvSpPr>
          <p:cNvPr id="3" name="Content Placeholder 2">
            <a:extLst>
              <a:ext uri="{FF2B5EF4-FFF2-40B4-BE49-F238E27FC236}">
                <a16:creationId xmlns:a16="http://schemas.microsoft.com/office/drawing/2014/main" id="{BFB20088-03A3-B84E-87F4-7A0D3D5C7A63}"/>
              </a:ext>
            </a:extLst>
          </p:cNvPr>
          <p:cNvSpPr>
            <a:spLocks noGrp="1"/>
          </p:cNvSpPr>
          <p:nvPr>
            <p:ph idx="1"/>
          </p:nvPr>
        </p:nvSpPr>
        <p:spPr/>
        <p:txBody>
          <a:bodyPr>
            <a:normAutofit/>
          </a:bodyPr>
          <a:lstStyle/>
          <a:p>
            <a:r>
              <a:rPr lang="en-IN"/>
              <a:t>जहां प्राचलिक सांख्यिकी के अंतर्गत आधारभूत आवश्यकताओं का अभाव होता है, वहां अप्राचलिक सांख्यिकी विधियों का प्रयोग किया जाता है। आधारभूत मान्यता तथा प्रतिबंधों में शिथिलता के कारण इसे वितरण मुक्त सांख्यिकी (Distribution free statistics) कहा जाता है।</a:t>
            </a:r>
          </a:p>
          <a:p>
            <a:r>
              <a:rPr lang="en-IN"/>
              <a:t>इस प्रकार प्राचलिक सांख्यिकी की विशेषताओं के विपरीत अप्राचलिक सांख्यिकी मानी जाती है। संपूर्ण जनसंख्या के प्राचल मूल्य से इसका कोई संबंध नहीं होता है। अप्राचलिक सांख्यिकी वितरण की सामान्यता, विचलन की समजातीयता तथा प्रतिदर्श की अनियमितता आदि आधारभूत विशेषताओं पर आधारित नहीं होती हैं। अप्राचलिक सांख्यिकी के अंतर्गत काई वर्ग, मध्यांक परीक्षण, चिन्ह परीक्षण स्पीयरमैन की क्रम अंतर विधि सहसंबंध आदि विधियों का प्रयोग किया जाता है।</a:t>
            </a:r>
            <a:endParaRPr lang="en-US"/>
          </a:p>
        </p:txBody>
      </p:sp>
    </p:spTree>
    <p:extLst>
      <p:ext uri="{BB962C8B-B14F-4D97-AF65-F5344CB8AC3E}">
        <p14:creationId xmlns:p14="http://schemas.microsoft.com/office/powerpoint/2010/main" val="1291326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634A-55C6-CF48-9380-371E9F7DDA2D}"/>
              </a:ext>
            </a:extLst>
          </p:cNvPr>
          <p:cNvSpPr>
            <a:spLocks noGrp="1"/>
          </p:cNvSpPr>
          <p:nvPr>
            <p:ph type="title"/>
          </p:nvPr>
        </p:nvSpPr>
        <p:spPr>
          <a:xfrm>
            <a:off x="784955" y="240886"/>
            <a:ext cx="10515600" cy="1325563"/>
          </a:xfrm>
        </p:spPr>
        <p:txBody>
          <a:bodyPr/>
          <a:lstStyle/>
          <a:p>
            <a:r>
              <a:rPr lang="en-IN" b="1"/>
              <a:t>3. विवरणात्मक अथवा वर्णनात्मक सांख्यिकी </a:t>
            </a:r>
            <a:br>
              <a:rPr lang="en-IN" b="1"/>
            </a:br>
            <a:r>
              <a:rPr lang="en-IN" b="1"/>
              <a:t>   ( Description Statistics)</a:t>
            </a:r>
            <a:endParaRPr lang="en-US" b="1"/>
          </a:p>
        </p:txBody>
      </p:sp>
      <p:sp>
        <p:nvSpPr>
          <p:cNvPr id="3" name="Content Placeholder 2">
            <a:extLst>
              <a:ext uri="{FF2B5EF4-FFF2-40B4-BE49-F238E27FC236}">
                <a16:creationId xmlns:a16="http://schemas.microsoft.com/office/drawing/2014/main" id="{C289E933-9346-344F-8317-07257C6B03B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10172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Unit 3</vt:lpstr>
      <vt:lpstr>सांख्यिकी का अर्थ एवं स्वरूप (Meaning and Nature of Statistics)</vt:lpstr>
      <vt:lpstr>सांख्यिकी की महत्वपूर्ण प्रमुख परिभाषाएं (Some important definition of statistics)</vt:lpstr>
      <vt:lpstr>PowerPoint Presentation</vt:lpstr>
      <vt:lpstr>सांख्यिकी की विशेषताएं (Characteristic of Statistics)</vt:lpstr>
      <vt:lpstr>सांख्यिकी के अनुप्रयोग (Application of statistics)</vt:lpstr>
      <vt:lpstr>सांख्यिकी अध्ययन की परिसीमाएं (limitations of the statistics)</vt:lpstr>
      <vt:lpstr>सांख्यिकी के प्रकार (Types of statistics)</vt:lpstr>
      <vt:lpstr>1. प्राचलिक सांख्यिकी     (Parametric Statistics)</vt:lpstr>
      <vt:lpstr>2. अप्राचलिक सांख्यिकी
    (Non Parametric Statistics)</vt:lpstr>
      <vt:lpstr>3. विवरणात्मक अथवा वर्णनात्मक सांख्यिकी     ( Description Statistics)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dc:title>
  <dc:creator>Unknown User</dc:creator>
  <cp:lastModifiedBy>Unknown User</cp:lastModifiedBy>
  <cp:revision>3</cp:revision>
  <dcterms:created xsi:type="dcterms:W3CDTF">2022-05-28T04:49:05Z</dcterms:created>
  <dcterms:modified xsi:type="dcterms:W3CDTF">2022-05-28T08:35:40Z</dcterms:modified>
</cp:coreProperties>
</file>