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80" autoAdjust="0"/>
    <p:restoredTop sz="94660"/>
  </p:normalViewPr>
  <p:slideViewPr>
    <p:cSldViewPr>
      <p:cViewPr varScale="1">
        <p:scale>
          <a:sx n="63" d="100"/>
          <a:sy n="63" d="100"/>
        </p:scale>
        <p:origin x="-114" y="-19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219456" y="146304"/>
            <a:ext cx="11753088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18979" y="381001"/>
            <a:ext cx="109728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844800" y="2819400"/>
            <a:ext cx="8746979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7416800" y="6509004"/>
            <a:ext cx="4003040" cy="274320"/>
          </a:xfrm>
        </p:spPr>
        <p:txBody>
          <a:bodyPr vert="horz" rtlCol="0"/>
          <a:lstStyle>
            <a:extLst/>
          </a:lstStyle>
          <a:p>
            <a:fld id="{895CFA2E-D75B-6E45-BC6B-8BDFB29C3EED}" type="datetimeFigureOut">
              <a:rPr lang="en-US" smtClean="0"/>
              <a:pPr/>
              <a:t>30-May-22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11518603" y="6509004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1EE3B8D-C1BC-B247-83B5-2840EC57D1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2133600" y="6509004"/>
            <a:ext cx="5209952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84523" y="1424588"/>
            <a:ext cx="10668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5CFA2E-D75B-6E45-BC6B-8BDFB29C3EED}" type="datetimeFigureOut">
              <a:rPr lang="en-US" smtClean="0"/>
              <a:pPr/>
              <a:t>30-May-22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EE3B8D-C1BC-B247-83B5-2840EC57D1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33504" y="3267456"/>
            <a:ext cx="98755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498230"/>
            <a:ext cx="103632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287713"/>
            <a:ext cx="103632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7416800" y="6513670"/>
            <a:ext cx="4003040" cy="274320"/>
          </a:xfrm>
        </p:spPr>
        <p:txBody>
          <a:bodyPr vert="horz" rtlCol="0"/>
          <a:lstStyle>
            <a:extLst/>
          </a:lstStyle>
          <a:p>
            <a:fld id="{895CFA2E-D75B-6E45-BC6B-8BDFB29C3EED}" type="datetimeFigureOut">
              <a:rPr lang="en-US" smtClean="0"/>
              <a:pPr/>
              <a:t>30-May-22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11518603" y="6513670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1EE3B8D-C1BC-B247-83B5-2840EC57D1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2133600" y="6513670"/>
            <a:ext cx="5209952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45920"/>
            <a:ext cx="53848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45920"/>
            <a:ext cx="53848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5CFA2E-D75B-6E45-BC6B-8BDFB29C3EED}" type="datetimeFigureOut">
              <a:rPr lang="en-US" smtClean="0"/>
              <a:pPr/>
              <a:t>30-May-22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521440" y="6514568"/>
            <a:ext cx="619051" cy="274320"/>
          </a:xfrm>
        </p:spPr>
        <p:txBody>
          <a:bodyPr/>
          <a:lstStyle>
            <a:extLst/>
          </a:lstStyle>
          <a:p>
            <a:fld id="{C1EE3B8D-C1BC-B247-83B5-2840EC57D1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84523" y="1424588"/>
            <a:ext cx="10668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22325" y="2165216"/>
            <a:ext cx="49987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400800" y="2165216"/>
            <a:ext cx="49987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51948"/>
            <a:ext cx="109728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5CFA2E-D75B-6E45-BC6B-8BDFB29C3EED}" type="datetimeFigureOut">
              <a:rPr lang="en-US" smtClean="0"/>
              <a:pPr/>
              <a:t>30-May-22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521440" y="6514568"/>
            <a:ext cx="619051" cy="274320"/>
          </a:xfrm>
        </p:spPr>
        <p:txBody>
          <a:bodyPr/>
          <a:lstStyle>
            <a:extLst/>
          </a:lstStyle>
          <a:p>
            <a:fld id="{C1EE3B8D-C1BC-B247-83B5-2840EC57D1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53218"/>
            <a:ext cx="109728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5CFA2E-D75B-6E45-BC6B-8BDFB29C3EED}" type="datetimeFigureOut">
              <a:rPr lang="en-US" smtClean="0"/>
              <a:pPr/>
              <a:t>30-May-22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EE3B8D-C1BC-B247-83B5-2840EC57D1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84523" y="1424588"/>
            <a:ext cx="10668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5CFA2E-D75B-6E45-BC6B-8BDFB29C3EED}" type="datetimeFigureOut">
              <a:rPr lang="en-US" smtClean="0"/>
              <a:pPr/>
              <a:t>30-May-22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EE3B8D-C1BC-B247-83B5-2840EC57D1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743403" y="1057656"/>
            <a:ext cx="499872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7515" y="304800"/>
            <a:ext cx="524256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617515" y="1107560"/>
            <a:ext cx="524256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04800" y="2209800"/>
            <a:ext cx="11555275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7416800" y="6513670"/>
            <a:ext cx="4003040" cy="274320"/>
          </a:xfrm>
        </p:spPr>
        <p:txBody>
          <a:bodyPr vert="horz" rtlCol="0"/>
          <a:lstStyle>
            <a:extLst/>
          </a:lstStyle>
          <a:p>
            <a:fld id="{895CFA2E-D75B-6E45-BC6B-8BDFB29C3EED}" type="datetimeFigureOut">
              <a:rPr lang="en-US" smtClean="0"/>
              <a:pPr/>
              <a:t>30-May-22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11518603" y="6513670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1EE3B8D-C1BC-B247-83B5-2840EC57D1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2133600" y="6513670"/>
            <a:ext cx="5209952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3924" y="4724400"/>
            <a:ext cx="73152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53924" y="5388937"/>
            <a:ext cx="73152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406400" y="249864"/>
            <a:ext cx="113792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7416800" y="6509004"/>
            <a:ext cx="4003040" cy="274320"/>
          </a:xfrm>
        </p:spPr>
        <p:txBody>
          <a:bodyPr vert="horz" rtlCol="0"/>
          <a:lstStyle>
            <a:extLst/>
          </a:lstStyle>
          <a:p>
            <a:fld id="{895CFA2E-D75B-6E45-BC6B-8BDFB29C3EED}" type="datetimeFigureOut">
              <a:rPr lang="en-US" smtClean="0"/>
              <a:pPr/>
              <a:t>30-May-22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11518603" y="6509004"/>
            <a:ext cx="619051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1EE3B8D-C1BC-B247-83B5-2840EC57D1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2133600" y="6509004"/>
            <a:ext cx="5209952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5CFA2E-D75B-6E45-BC6B-8BDFB29C3EED}" type="datetimeFigureOut">
              <a:rPr lang="en-US" smtClean="0"/>
              <a:pPr/>
              <a:t>30-May-22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EE3B8D-C1BC-B247-83B5-2840EC57D1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5CFA2E-D75B-6E45-BC6B-8BDFB29C3EED}" type="datetimeFigureOut">
              <a:rPr lang="en-US" smtClean="0"/>
              <a:pPr/>
              <a:t>30-May-22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EE3B8D-C1BC-B247-83B5-2840EC57D1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219456" y="147085"/>
            <a:ext cx="11747795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727200" y="6400800"/>
            <a:ext cx="5616352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416800" y="6400800"/>
            <a:ext cx="400304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895CFA2E-D75B-6E45-BC6B-8BDFB29C3EED}" type="datetimeFigureOut">
              <a:rPr lang="en-US" smtClean="0"/>
              <a:pPr/>
              <a:t>30-May-22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1518603" y="6514568"/>
            <a:ext cx="619051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C1EE3B8D-C1BC-B247-83B5-2840EC57D1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53536"/>
            <a:ext cx="109728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46237"/>
            <a:ext cx="109728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CA8EDF-30ED-5644-BF5E-E966031B08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38180"/>
          </a:xfrm>
        </p:spPr>
        <p:txBody>
          <a:bodyPr>
            <a:normAutofit fontScale="90000"/>
          </a:bodyPr>
          <a:lstStyle/>
          <a:p>
            <a:r>
              <a:rPr lang="en-IN" sz="8800" b="1"/>
              <a:t>Unit 2</a:t>
            </a:r>
            <a:endParaRPr lang="en-US" sz="8800" b="1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1CC900B-7BDE-6243-8377-E217C003C6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857499"/>
            <a:ext cx="9144000" cy="2311558"/>
          </a:xfrm>
        </p:spPr>
        <p:txBody>
          <a:bodyPr>
            <a:normAutofit/>
          </a:bodyPr>
          <a:lstStyle/>
          <a:p>
            <a:r>
              <a:rPr lang="en-IN" sz="4400" b="1" dirty="0" err="1">
                <a:solidFill>
                  <a:srgbClr val="FFC000"/>
                </a:solidFill>
              </a:rPr>
              <a:t>परिकल्पना</a:t>
            </a:r>
            <a:r>
              <a:rPr lang="en-IN" sz="4400" b="1" dirty="0">
                <a:solidFill>
                  <a:srgbClr val="FFC000"/>
                </a:solidFill>
              </a:rPr>
              <a:t> </a:t>
            </a:r>
          </a:p>
          <a:p>
            <a:r>
              <a:rPr lang="en-IN" sz="4400" b="1" dirty="0">
                <a:solidFill>
                  <a:srgbClr val="FFC000"/>
                </a:solidFill>
              </a:rPr>
              <a:t>(Hypothesis)</a:t>
            </a:r>
            <a:endParaRPr lang="en-US" sz="44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3657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CEB78A-C997-D740-B879-9E33D7AB2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53536"/>
            <a:ext cx="10972800" cy="1270464"/>
          </a:xfrm>
        </p:spPr>
        <p:txBody>
          <a:bodyPr>
            <a:normAutofit fontScale="90000"/>
          </a:bodyPr>
          <a:lstStyle/>
          <a:p>
            <a:pPr algn="ctr"/>
            <a:r>
              <a:rPr lang="en-IN" b="1" dirty="0" err="1"/>
              <a:t>परिकल्पना</a:t>
            </a:r>
            <a:r>
              <a:rPr lang="en-IN" b="1" dirty="0"/>
              <a:t/>
            </a:r>
            <a:br>
              <a:rPr lang="en-IN" b="1" dirty="0"/>
            </a:br>
            <a:r>
              <a:rPr lang="en-IN" b="1" dirty="0"/>
              <a:t>(Hypothesis)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1396E8E-2F18-D148-BAA4-F02483469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7800" y="1981199"/>
            <a:ext cx="9448800" cy="419131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शब्द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शाब्दिक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अर्थ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पूर्व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चिंतन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बिना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या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अभाव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में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वैज्ञानिक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अध्ययन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संभव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नहीं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</a:t>
            </a:r>
          </a:p>
          <a:p>
            <a:pPr>
              <a:lnSpc>
                <a:spcPct val="150000"/>
              </a:lnSpc>
            </a:pP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किसी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घटना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व्याख्या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करने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वाला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कोई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सुझाव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या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अलग-अलग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प्रतीत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होने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वाली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बहुत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घटनाओं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आपसी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सम्बन्ध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व्याख्या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करने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वाला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कोई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तर्कपूर्ण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सुझाव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(hypothesis)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कहलाता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वैज्ञानिक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विधि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नियमानुसार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आवश्यक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कि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कोई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भी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परीक्षणीय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होनी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चाहिये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038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FC79FF-C4CF-7845-9003-B21E54CF3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sz="3600" b="1" dirty="0" err="1"/>
              <a:t>परिकल्पना</a:t>
            </a:r>
            <a:r>
              <a:rPr lang="en-IN" sz="3600" b="1" dirty="0"/>
              <a:t> </a:t>
            </a:r>
            <a:r>
              <a:rPr lang="en-IN" sz="3600" b="1" dirty="0" err="1"/>
              <a:t>की</a:t>
            </a:r>
            <a:r>
              <a:rPr lang="en-IN" sz="3600" b="1" dirty="0"/>
              <a:t> </a:t>
            </a:r>
            <a:r>
              <a:rPr lang="en-IN" sz="3600" b="1" dirty="0" err="1"/>
              <a:t>परिभाषा</a:t>
            </a:r>
            <a:r>
              <a:rPr lang="en-IN" sz="3600" b="1" dirty="0"/>
              <a:t/>
            </a:r>
            <a:br>
              <a:rPr lang="en-IN" sz="3600" b="1" dirty="0"/>
            </a:br>
            <a:r>
              <a:rPr lang="en-IN" sz="3600" b="1" dirty="0"/>
              <a:t>(Definition of hypothesis)</a:t>
            </a:r>
            <a:endParaRPr lang="en-US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524EE32-8C3B-6146-B6CD-51EBD5A60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974" y="1904128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IN" sz="24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लुण्डबर्ग</a:t>
            </a:r>
            <a:r>
              <a:rPr lang="en-IN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(G. A. Lundberg, Social </a:t>
            </a:r>
            <a:r>
              <a:rPr lang="en-IN" sz="24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Research,1957) </a:t>
            </a:r>
            <a:r>
              <a:rPr lang="en-IN" sz="24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अनुसार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“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एक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संभावित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सामान्यीकरण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होता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जिस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सत्यता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जांच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अभी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बाकी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रहती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अपनी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अति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प्रारंभिक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अवस्था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में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एक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आत्म-प्रकाशन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अनुमान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कल्पनात्मक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विचार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अंतर्दृष्टि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आदि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कुछ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भी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हो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सकती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जो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अनुसंधान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कार्य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आधार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बन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जाती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  <a:p>
            <a:pPr>
              <a:lnSpc>
                <a:spcPct val="150000"/>
              </a:lnSpc>
            </a:pPr>
            <a:r>
              <a:rPr lang="en-IN" sz="2400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टाउनसैण्ड</a:t>
            </a:r>
            <a:r>
              <a:rPr lang="en-IN" sz="24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(J. C. Townsend,1953) </a:t>
            </a:r>
            <a:r>
              <a:rPr lang="en-IN" sz="24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अनुसार</a:t>
            </a:r>
            <a:r>
              <a:rPr lang="en-IN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समस्या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समाधान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हेतु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एक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प्रस्तावित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हल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रूप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में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को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प्रस्तावित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किया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सकता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  <a:p>
            <a:pPr>
              <a:lnSpc>
                <a:spcPct val="150000"/>
              </a:lnSpc>
            </a:pPr>
            <a:r>
              <a:rPr lang="en-IN" sz="24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एडवर्ड</a:t>
            </a:r>
            <a:r>
              <a:rPr lang="en-IN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(A. L. Edwords,1959) </a:t>
            </a:r>
            <a:r>
              <a:rPr lang="en-IN" sz="24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अनुसार</a:t>
            </a:r>
            <a:r>
              <a:rPr lang="en-IN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दो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या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दो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अधिक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चरों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संभावित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संबंध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विषय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में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कथन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होता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यह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प्रश्न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ऐसा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संभावित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उत्तर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जिसमें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चरों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संबंध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पता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चलता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5943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0694E5-5DA1-754F-BF8C-8681568BB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363200" cy="49225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24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करलिंगर</a:t>
            </a:r>
            <a:r>
              <a:rPr lang="en-IN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(F. N. </a:t>
            </a:r>
            <a:r>
              <a:rPr lang="en-IN" sz="24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Kerlinger</a:t>
            </a:r>
            <a:r>
              <a:rPr lang="en-IN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1978) </a:t>
            </a:r>
            <a:r>
              <a:rPr lang="en-IN" sz="24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अनुसार</a:t>
            </a:r>
            <a:r>
              <a:rPr lang="en-IN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वह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कल्पनात्मक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कथन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जो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दो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या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दो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अधिक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चरों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संबंध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में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होता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en-IN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उपरोक्त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परिभाषाओं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आधार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कहा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सकता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कि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दो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या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दो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अधिक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चरों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अनुमान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आधारित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कल्पनात्मक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तर्कपूर्ण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कार्यक्षम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प्रस्तावित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और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परीक्षण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योग्य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कथन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जो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यह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बताता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कि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अनुसंधानकर्ता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क्या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देखना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चाहता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अर्थात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समस्या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कैसे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हल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हो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सकती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या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अन्वेषण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आगे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कैसे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होना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परीक्षण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में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यह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कथन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सत्य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भी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सिद्ध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हो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सकता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और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गलत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भी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सिद्ध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हो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सकता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– </a:t>
            </a:r>
            <a:r>
              <a:rPr lang="en-IN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Dr. D. N. </a:t>
            </a:r>
            <a:r>
              <a:rPr lang="en-IN" sz="24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Shrivastava</a:t>
            </a:r>
            <a:r>
              <a:rPr lang="en-IN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1992</a:t>
            </a:r>
            <a:endParaRPr lang="en-US" sz="2400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6926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D7C62B0-D68E-5340-BF73-BCAFCFC10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IN" sz="3200" b="1" dirty="0" err="1">
                <a:solidFill>
                  <a:schemeClr val="accent1"/>
                </a:solidFill>
              </a:rPr>
              <a:t>परिकल्पना</a:t>
            </a:r>
            <a:r>
              <a:rPr lang="en-IN" sz="3200" b="1" dirty="0">
                <a:solidFill>
                  <a:schemeClr val="accent1"/>
                </a:solidFill>
              </a:rPr>
              <a:t> </a:t>
            </a:r>
            <a:r>
              <a:rPr lang="en-IN" sz="3200" b="1" dirty="0" err="1">
                <a:solidFill>
                  <a:schemeClr val="accent1"/>
                </a:solidFill>
              </a:rPr>
              <a:t>की</a:t>
            </a:r>
            <a:r>
              <a:rPr lang="en-IN" sz="3200" b="1" dirty="0">
                <a:solidFill>
                  <a:schemeClr val="accent1"/>
                </a:solidFill>
              </a:rPr>
              <a:t> </a:t>
            </a:r>
            <a:r>
              <a:rPr lang="en-IN" sz="3200" b="1" dirty="0" err="1">
                <a:solidFill>
                  <a:schemeClr val="accent1"/>
                </a:solidFill>
              </a:rPr>
              <a:t>विशेषताएं</a:t>
            </a:r>
            <a:r>
              <a:rPr lang="en-IN" sz="3200" b="1" dirty="0">
                <a:solidFill>
                  <a:schemeClr val="accent1"/>
                </a:solidFill>
              </a:rPr>
              <a:t> </a:t>
            </a:r>
            <a:r>
              <a:rPr lang="en-IN" sz="3200" b="1" dirty="0" err="1">
                <a:solidFill>
                  <a:schemeClr val="accent1"/>
                </a:solidFill>
              </a:rPr>
              <a:t>या</a:t>
            </a:r>
            <a:r>
              <a:rPr lang="en-IN" sz="3200" b="1" dirty="0">
                <a:solidFill>
                  <a:schemeClr val="accent1"/>
                </a:solidFill>
              </a:rPr>
              <a:t> </a:t>
            </a:r>
            <a:r>
              <a:rPr lang="en-IN" sz="3200" b="1" dirty="0" err="1">
                <a:solidFill>
                  <a:schemeClr val="accent1"/>
                </a:solidFill>
              </a:rPr>
              <a:t>एक</a:t>
            </a:r>
            <a:r>
              <a:rPr lang="en-IN" sz="3200" b="1" dirty="0">
                <a:solidFill>
                  <a:schemeClr val="accent1"/>
                </a:solidFill>
              </a:rPr>
              <a:t> </a:t>
            </a:r>
            <a:r>
              <a:rPr lang="en-IN" sz="3200" b="1" dirty="0" err="1">
                <a:solidFill>
                  <a:schemeClr val="accent1"/>
                </a:solidFill>
              </a:rPr>
              <a:t>अच्छी</a:t>
            </a:r>
            <a:r>
              <a:rPr lang="en-IN" sz="3200" b="1" dirty="0">
                <a:solidFill>
                  <a:schemeClr val="accent1"/>
                </a:solidFill>
              </a:rPr>
              <a:t> </a:t>
            </a:r>
            <a:r>
              <a:rPr lang="en-IN" sz="3200" b="1" dirty="0" err="1">
                <a:solidFill>
                  <a:schemeClr val="accent1"/>
                </a:solidFill>
              </a:rPr>
              <a:t>परिकल्पना</a:t>
            </a:r>
            <a:r>
              <a:rPr lang="en-IN" sz="3200" b="1" dirty="0">
                <a:solidFill>
                  <a:schemeClr val="accent1"/>
                </a:solidFill>
              </a:rPr>
              <a:t> </a:t>
            </a:r>
            <a:r>
              <a:rPr lang="en-IN" sz="3200" b="1" dirty="0" err="1">
                <a:solidFill>
                  <a:schemeClr val="accent1"/>
                </a:solidFill>
              </a:rPr>
              <a:t>की</a:t>
            </a:r>
            <a:r>
              <a:rPr lang="en-IN" sz="3200" b="1" dirty="0">
                <a:solidFill>
                  <a:schemeClr val="accent1"/>
                </a:solidFill>
              </a:rPr>
              <a:t> </a:t>
            </a:r>
            <a:r>
              <a:rPr lang="en-IN" sz="3200" b="1" dirty="0" err="1">
                <a:solidFill>
                  <a:schemeClr val="accent1"/>
                </a:solidFill>
              </a:rPr>
              <a:t>आवश्यकतायें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BBF29B2-7DE3-1843-9250-3E4303369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668000" cy="50292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एक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अच्छी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आवश्यकतायें</a:t>
            </a:r>
            <a:endParaRPr lang="en-IN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परीक्षण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योग्य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कथन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(Testable statement)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समस्या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का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पर्याप्त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उत्तर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हो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 (A hypothesis must be an adequate answer to the problem)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तर्कसंगत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सरलता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(logical simplicity)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अल्पव्ययी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(parsimonious hypothesis)
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मात्रात्मक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मापन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योग्य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होनी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चाहिए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(should be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suscapitable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quantitive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measurement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की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अन्य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परिकल्पनाओें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से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संगति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होने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चाहिए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(A hypothesis should be in general harmony with other hypothesis)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स्वीकृति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और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अस्वीकृति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की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समान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संभावना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(equal chances of confirmation and rejection)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9269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3FC8AFC-179B-C744-82D1-79C1A842A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0199"/>
            <a:ext cx="10515600" cy="356510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करलिंगर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अनुसार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एक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अच्छी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की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कुछ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विशेषताएं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निम्न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प्रकार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से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हैं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अनुसंधान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लिए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दिशा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निर्देशित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करती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अनुभव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सिद्ध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साधन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प्रस्तुत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करती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किसी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सिद्धांत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और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अनुभव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सिद्ध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अन्वेषण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बीच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एक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सेतु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होती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भविष्य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कथन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करने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में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समर्थ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होती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2836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58CAD02-0BFD-BD46-AC07-F307FF38D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IN" sz="3600" b="1" dirty="0" err="1"/>
              <a:t>परिकल्पना</a:t>
            </a:r>
            <a:r>
              <a:rPr lang="en-IN" sz="3600" b="1" dirty="0"/>
              <a:t> </a:t>
            </a:r>
            <a:r>
              <a:rPr lang="en-IN" sz="3600" b="1" dirty="0" err="1"/>
              <a:t>के</a:t>
            </a:r>
            <a:r>
              <a:rPr lang="en-IN" sz="3600" b="1" dirty="0"/>
              <a:t> </a:t>
            </a:r>
            <a:r>
              <a:rPr lang="en-IN" sz="3600" b="1" dirty="0" err="1"/>
              <a:t>प्रकार</a:t>
            </a:r>
            <a:r>
              <a:rPr lang="en-IN" sz="3600" b="1" dirty="0"/>
              <a:t/>
            </a:r>
            <a:br>
              <a:rPr lang="en-IN" sz="3600" b="1" dirty="0"/>
            </a:br>
            <a:r>
              <a:rPr lang="en-IN" sz="3600" b="1" dirty="0"/>
              <a:t>(Kinds of Hypothesis)</a:t>
            </a:r>
            <a:endParaRPr lang="en-US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51BB439-77D1-6B47-B724-9E91117610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प्रकार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अलग-अलग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मनोवैज्ञानिको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ने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अलग-अलग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ढंग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बताए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सामान्यता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किसी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भी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वैज्ञानिक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अनुसंधान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में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चाहे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वह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मनोविज्ञान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में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हो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समाजशास्त्र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में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अथवा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किसी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अन्य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सामाजिक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विज्ञान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में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हो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दो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प्रकार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परिकल्पनायें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सभी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सामाजिक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विज्ञान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अध्ययनों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में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अध्ययन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समय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उपयोग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में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लाई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जाती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यह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दो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प्रकार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निम्न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अप्रायोगिक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परिकल्पनाएं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(Non-experimental Hypothesis)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प्रायोगिक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परिकल्पनाएं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(Experimental Hypothesis)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9252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899C0A-6DF1-8849-922A-6095901C6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IN" sz="3600" b="1" dirty="0" err="1"/>
              <a:t>अप्रायोगिक</a:t>
            </a:r>
            <a:r>
              <a:rPr lang="en-IN" sz="3600" b="1" dirty="0"/>
              <a:t> </a:t>
            </a:r>
            <a:r>
              <a:rPr lang="en-IN" sz="3600" b="1" dirty="0" err="1"/>
              <a:t>परिकल्पनाएं</a:t>
            </a:r>
            <a:r>
              <a:rPr lang="en-IN" sz="3600" b="1" dirty="0"/>
              <a:t/>
            </a:r>
            <a:br>
              <a:rPr lang="en-IN" sz="3600" b="1" dirty="0"/>
            </a:br>
            <a:r>
              <a:rPr lang="en-IN" sz="3600" b="1" dirty="0"/>
              <a:t>(Non-experimental Hypothesis)</a:t>
            </a:r>
            <a:endParaRPr lang="en-US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4249B4A-6FFC-2C4D-942E-BEB846386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6880"/>
            <a:ext cx="10515600" cy="501978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अप्रायोगिक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परिकल्पनाओ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को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परिभाषित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करते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हुए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कहा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सकता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कि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अप्रायोगिक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परिकल्पनाएं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परिकल्पनाएं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जिनकी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जांच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प्रयोगात्मक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विधि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अध्ययन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आधार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नहीं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सकती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अप्रायोगिक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परिकल्पनाओ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मुख्यतः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निम्न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तीन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प्रकार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en-IN" sz="24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साधारण</a:t>
            </a:r>
            <a:r>
              <a:rPr lang="en-IN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स्तर</a:t>
            </a:r>
            <a:r>
              <a:rPr lang="en-IN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परिकल्पनाएं</a:t>
            </a:r>
            <a:r>
              <a:rPr lang="en-IN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(Simple level hypothesis) –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साधारण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स्तर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वह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जो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साधारण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अथवा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सामान्य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घटनाओं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संबंध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में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बनाई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जाती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इस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प्रकार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उदाहरण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गंभीर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दुर्घटनाएं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बड़े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वाहनों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होती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करलिंगर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(1973)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विचार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कि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इस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प्रकार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परिकल्पनाओं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जांच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अव्यक्त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और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व्यक्त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दोनो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रूपों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सकती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6622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52B84D5-0A19-E849-A239-E51508DD08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24000"/>
            <a:ext cx="10744200" cy="5060674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IN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en-IN" sz="24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विषम</a:t>
            </a:r>
            <a:r>
              <a:rPr lang="en-IN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स्तर</a:t>
            </a:r>
            <a:r>
              <a:rPr lang="en-IN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परिकल्पनाएं</a:t>
            </a:r>
            <a:r>
              <a:rPr lang="en-IN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(Complex level hypothesis) 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विषम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स्तर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वह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जो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व्यापक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और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गहन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अध्ययन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लिए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किसी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भी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चर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या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घटना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या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चरों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और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घटनाओं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संबंध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में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बनाई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जाती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इस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प्रकार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उदाहरण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गंभीर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दुर्घटना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गंभीर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मनोवैज्ञानिक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प्रभाव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होते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en-IN" sz="24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विशिष्ट</a:t>
            </a:r>
            <a:r>
              <a:rPr lang="en-IN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स्तर</a:t>
            </a:r>
            <a:r>
              <a:rPr lang="en-IN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परिकल्पनाएं</a:t>
            </a:r>
            <a:r>
              <a:rPr lang="en-IN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या</a:t>
            </a:r>
            <a:r>
              <a:rPr lang="en-IN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सूक्ष्म</a:t>
            </a:r>
            <a:r>
              <a:rPr lang="en-IN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स्तर</a:t>
            </a:r>
            <a:r>
              <a:rPr lang="en-IN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परिकल्पनाएं</a:t>
            </a:r>
            <a:r>
              <a:rPr lang="en-IN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(Refined level hypothesis)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विशिष्ट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स्तर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परिकल्पनाएं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परिकल्पनाएं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जो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चरों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और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घटनाओं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प्रकार्यात्मक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सम्बंध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 Functional relationship)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अथवा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कार्यकारण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संबंधों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(Causal relationship)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अध्ययन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करती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इन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परिकल्पनाओं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को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सूक्ष्म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स्तर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परिकल्पनाएं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इसलिए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कहते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कि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इनमें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कार्यकारण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संबंधों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अथवा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प्रकार्यात्मक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संबंधों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अध्ययन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किया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जाता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इस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प्रकार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उदाहरण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सीखना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अभ्यास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को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महत्वपूर्ण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ढंग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प्रभावित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करता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   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642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BA0B0E8-B38F-5344-ACD0-3D391EAC6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3600" b="1" dirty="0"/>
              <a:t>2.  </a:t>
            </a:r>
            <a:r>
              <a:rPr lang="en-IN" sz="3600" b="1" dirty="0" err="1"/>
              <a:t>प्रायोगिक</a:t>
            </a:r>
            <a:r>
              <a:rPr lang="en-IN" sz="3600" b="1" dirty="0"/>
              <a:t> </a:t>
            </a:r>
            <a:r>
              <a:rPr lang="en-IN" sz="3600" b="1" dirty="0" err="1"/>
              <a:t>परिकल्पनाएं</a:t>
            </a:r>
            <a:r>
              <a:rPr lang="en-IN" sz="3600" b="1" dirty="0"/>
              <a:t/>
            </a:r>
            <a:br>
              <a:rPr lang="en-IN" sz="3600" b="1" dirty="0"/>
            </a:br>
            <a:r>
              <a:rPr lang="en-IN" sz="3600" b="1" dirty="0"/>
              <a:t>    ( Experimental Hypothesis)    </a:t>
            </a:r>
            <a:endParaRPr lang="en-US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63A5547-7C3D-3E48-8E0C-B546E1A9B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प्रायोगिक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को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परिभाषित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करते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हुए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कहा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सकता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कि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ये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परिकल्पनाएं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जिनका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अध्ययन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अथवा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जांच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प्रयोगात्मक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विधि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आधार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जाती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मैक्गुइगन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(1969)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अनुसार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इस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प्रकार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परिकल्पनाओं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मुख्यतःदो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निम्न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प्रकार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होते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sz="24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सार्वभौमिक</a:t>
            </a:r>
            <a:r>
              <a:rPr lang="en-IN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परिकल्पनाएं</a:t>
            </a:r>
            <a:r>
              <a:rPr lang="en-IN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 Universal Hypothesis) 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दो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या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दो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अधिक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चरों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में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सार्वभौमिक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संबंध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प्रकट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करने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वाली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सार्वभौमिक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कहलाती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इस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प्रकार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उदाहरण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बच्चों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को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पुरस्कार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देने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उनकी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शैक्षिक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उपलब्धि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में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वृद्धि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होती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sz="24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अस्तित्वपरक</a:t>
            </a:r>
            <a:r>
              <a:rPr lang="en-IN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परिकल्पनाएं</a:t>
            </a:r>
            <a:r>
              <a:rPr lang="en-IN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(Existential Hypothesis) 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यह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वह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जिसमें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जिस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संबंध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परिकल्पना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में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कथन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वह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कथन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अध्ययन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में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कम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कम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एक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अवस्था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या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एक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केस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में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अवश्य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सही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सिद्ध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होता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 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26326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3</TotalTime>
  <Words>904</Words>
  <Application>Microsoft Office PowerPoint</Application>
  <PresentationFormat>Custom</PresentationFormat>
  <Paragraphs>38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Foundry</vt:lpstr>
      <vt:lpstr>Unit 2</vt:lpstr>
      <vt:lpstr>परिकल्पना (Hypothesis)</vt:lpstr>
      <vt:lpstr>परिकल्पना की परिभाषा (Definition of hypothesis)</vt:lpstr>
      <vt:lpstr>Slide 4</vt:lpstr>
      <vt:lpstr>परिकल्पना की विशेषताएं या एक अच्छी परिकल्पना की आवश्यकतायें</vt:lpstr>
      <vt:lpstr>Slide 6</vt:lpstr>
      <vt:lpstr>परिकल्पना के प्रकार (Kinds of Hypothesis)</vt:lpstr>
      <vt:lpstr>अप्रायोगिक परिकल्पनाएं (Non-experimental Hypothesis)</vt:lpstr>
      <vt:lpstr>Slide 9</vt:lpstr>
      <vt:lpstr>2.  प्रायोगिक परिकल्पनाएं     ( Experimental Hypothesis)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2</dc:title>
  <dc:creator>Unknown User</dc:creator>
  <cp:lastModifiedBy>LENOVO</cp:lastModifiedBy>
  <cp:revision>10</cp:revision>
  <dcterms:created xsi:type="dcterms:W3CDTF">2022-05-26T06:31:34Z</dcterms:created>
  <dcterms:modified xsi:type="dcterms:W3CDTF">2022-05-30T05:50:09Z</dcterms:modified>
</cp:coreProperties>
</file>