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2391" autoAdjust="0"/>
  </p:normalViewPr>
  <p:slideViewPr>
    <p:cSldViewPr>
      <p:cViewPr varScale="1">
        <p:scale>
          <a:sx n="62" d="100"/>
          <a:sy n="62" d="100"/>
        </p:scale>
        <p:origin x="-96" y="-180"/>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508000" y="4853412"/>
            <a:ext cx="112776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71D6A9E-7146-A24B-BAD6-F7D8C23BE484}" type="datetimeFigureOut">
              <a:rPr lang="en-US" smtClean="0"/>
              <a:pPr/>
              <a:t>15-Jun-22</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10972800" y="6473952"/>
            <a:ext cx="1011936" cy="246888"/>
          </a:xfrm>
        </p:spPr>
        <p:txBody>
          <a:bodyPr/>
          <a:lstStyle/>
          <a:p>
            <a:fld id="{C39DECBF-ACA9-684D-8FE6-FD600748707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71D6A9E-7146-A24B-BAD6-F7D8C23BE484}" type="datetimeFigureOut">
              <a:rPr lang="en-US" smtClean="0"/>
              <a:pPr/>
              <a:t>15-Jun-22</a:t>
            </a:fld>
            <a:endParaRPr lang="en-US"/>
          </a:p>
        </p:txBody>
      </p:sp>
      <p:sp>
        <p:nvSpPr>
          <p:cNvPr id="19" name="Footer Placeholder 18"/>
          <p:cNvSpPr>
            <a:spLocks noGrp="1"/>
          </p:cNvSpPr>
          <p:nvPr>
            <p:ph type="ftr" sz="quarter" idx="11"/>
          </p:nvPr>
        </p:nvSpPr>
        <p:spPr>
          <a:xfrm>
            <a:off x="4775200" y="76201"/>
            <a:ext cx="3860800" cy="288925"/>
          </a:xfrm>
        </p:spPr>
        <p:txBody>
          <a:bodyPr/>
          <a:lstStyle/>
          <a:p>
            <a:endParaRPr lang="en-US"/>
          </a:p>
        </p:txBody>
      </p:sp>
      <p:sp>
        <p:nvSpPr>
          <p:cNvPr id="16" name="Slide Number Placeholder 15"/>
          <p:cNvSpPr>
            <a:spLocks noGrp="1"/>
          </p:cNvSpPr>
          <p:nvPr>
            <p:ph type="sldNum" sz="quarter" idx="12"/>
          </p:nvPr>
        </p:nvSpPr>
        <p:spPr>
          <a:xfrm>
            <a:off x="10972800" y="6473952"/>
            <a:ext cx="1011936" cy="246888"/>
          </a:xfrm>
        </p:spPr>
        <p:txBody>
          <a:bodyPr/>
          <a:lstStyle/>
          <a:p>
            <a:fld id="{C39DECBF-ACA9-684D-8FE6-FD60074870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71D6A9E-7146-A24B-BAD6-F7D8C23BE484}" type="datetimeFigureOut">
              <a:rPr lang="en-US" smtClean="0"/>
              <a:pPr/>
              <a:t>15-Jun-22</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C39DECBF-ACA9-684D-8FE6-FD6007487077}" type="slidenum">
              <a:rPr lang="en-US" smtClean="0"/>
              <a:pPr/>
              <a:t>‹#›</a:t>
            </a:fld>
            <a:endParaRPr lang="en-US"/>
          </a:p>
        </p:txBody>
      </p:sp>
      <p:sp>
        <p:nvSpPr>
          <p:cNvPr id="8" name="Title 7"/>
          <p:cNvSpPr>
            <a:spLocks noGrp="1"/>
          </p:cNvSpPr>
          <p:nvPr>
            <p:ph type="title"/>
          </p:nvPr>
        </p:nvSpPr>
        <p:spPr>
          <a:xfrm>
            <a:off x="240633" y="2947086"/>
            <a:ext cx="115824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71D6A9E-7146-A24B-BAD6-F7D8C23BE484}" type="datetimeFigureOut">
              <a:rPr lang="en-US" smtClean="0"/>
              <a:pPr/>
              <a:t>15-Jun-22</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39DECBF-ACA9-684D-8FE6-FD600748707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06400" y="5410200"/>
            <a:ext cx="114808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71D6A9E-7146-A24B-BAD6-F7D8C23BE484}" type="datetimeFigureOut">
              <a:rPr lang="en-US" smtClean="0"/>
              <a:pPr/>
              <a:t>15-Jun-22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972800" y="6477000"/>
            <a:ext cx="1016000" cy="246888"/>
          </a:xfrm>
        </p:spPr>
        <p:txBody>
          <a:bodyPr/>
          <a:lstStyle/>
          <a:p>
            <a:fld id="{C39DECBF-ACA9-684D-8FE6-FD6007487077}" type="slidenum">
              <a:rPr lang="en-US" smtClean="0"/>
              <a:pPr/>
              <a:t>‹#›</a:t>
            </a:fld>
            <a:endParaRPr lang="en-US"/>
          </a:p>
        </p:txBody>
      </p:sp>
      <p:sp>
        <p:nvSpPr>
          <p:cNvPr id="11" name="Straight Connector 10"/>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71D6A9E-7146-A24B-BAD6-F7D8C23BE484}" type="datetimeFigureOut">
              <a:rPr lang="en-US" smtClean="0"/>
              <a:pPr/>
              <a:t>15-Jun-22</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DECBF-ACA9-684D-8FE6-FD60074870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71D6A9E-7146-A24B-BAD6-F7D8C23BE484}" type="datetimeFigureOut">
              <a:rPr lang="en-US" smtClean="0"/>
              <a:pPr/>
              <a:t>15-Jun-22</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DECBF-ACA9-684D-8FE6-FD600748707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609600" y="5486400"/>
            <a:ext cx="112776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71D6A9E-7146-A24B-BAD6-F7D8C23BE484}" type="datetimeFigureOut">
              <a:rPr lang="en-US" smtClean="0"/>
              <a:pPr/>
              <a:t>15-Jun-22</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9DECBF-ACA9-684D-8FE6-FD600748707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71D6A9E-7146-A24B-BAD6-F7D8C23BE484}" type="datetimeFigureOut">
              <a:rPr lang="en-US" smtClean="0"/>
              <a:pPr/>
              <a:t>15-Jun-22</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39DECBF-ACA9-684D-8FE6-FD6007487077}" type="slidenum">
              <a:rPr lang="en-US" smtClean="0"/>
              <a:pPr/>
              <a:t>‹#›</a:t>
            </a:fld>
            <a:endParaRPr lang="en-US"/>
          </a:p>
        </p:txBody>
      </p:sp>
      <p:sp>
        <p:nvSpPr>
          <p:cNvPr id="17" name="Title 16"/>
          <p:cNvSpPr>
            <a:spLocks noGrp="1"/>
          </p:cNvSpPr>
          <p:nvPr>
            <p:ph type="title"/>
          </p:nvPr>
        </p:nvSpPr>
        <p:spPr>
          <a:xfrm>
            <a:off x="508000" y="4993760"/>
            <a:ext cx="78232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1D6A9E-7146-A24B-BAD6-F7D8C23BE484}" type="datetimeFigureOut">
              <a:rPr lang="en-US" smtClean="0"/>
              <a:pPr/>
              <a:t>15-Jun-22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DECBF-ACA9-684D-8FE6-FD600748707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49277"/>
            <a:ext cx="2438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549277"/>
            <a:ext cx="83312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1D6A9E-7146-A24B-BAD6-F7D8C23BE484}" type="datetimeFigureOut">
              <a:rPr lang="en-US" smtClean="0"/>
              <a:pPr/>
              <a:t>15-Jun-22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9DECBF-ACA9-684D-8FE6-FD600748707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771D6A9E-7146-A24B-BAD6-F7D8C23BE484}" type="datetimeFigureOut">
              <a:rPr lang="en-US" smtClean="0"/>
              <a:pPr/>
              <a:t>15-Jun-22</a:t>
            </a:fld>
            <a:endParaRPr lang="en-US"/>
          </a:p>
        </p:txBody>
      </p:sp>
      <p:sp>
        <p:nvSpPr>
          <p:cNvPr id="28" name="Footer Placeholder 27"/>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39DECBF-ACA9-684D-8FE6-FD6007487077}" type="slidenum">
              <a:rPr lang="en-US" smtClean="0"/>
              <a:pPr/>
              <a:t>‹#›</a:t>
            </a:fld>
            <a:endParaRPr lang="en-US"/>
          </a:p>
        </p:txBody>
      </p:sp>
      <p:sp>
        <p:nvSpPr>
          <p:cNvPr id="10" name="Title Placeholder 9"/>
          <p:cNvSpPr>
            <a:spLocks noGrp="1"/>
          </p:cNvSpPr>
          <p:nvPr>
            <p:ph type="title"/>
          </p:nvPr>
        </p:nvSpPr>
        <p:spPr>
          <a:xfrm>
            <a:off x="406400" y="457200"/>
            <a:ext cx="115824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NOVO\Desktop\ANAMIKA\research-methodology.jpg"/>
          <p:cNvPicPr>
            <a:picLocks noChangeAspect="1" noChangeArrowheads="1"/>
          </p:cNvPicPr>
          <p:nvPr/>
        </p:nvPicPr>
        <p:blipFill>
          <a:blip r:embed="rId2"/>
          <a:srcRect/>
          <a:stretch>
            <a:fillRect/>
          </a:stretch>
        </p:blipFill>
        <p:spPr bwMode="auto">
          <a:xfrm>
            <a:off x="0" y="-1"/>
            <a:ext cx="12192000" cy="6883919"/>
          </a:xfrm>
          <a:prstGeom prst="rect">
            <a:avLst/>
          </a:prstGeom>
          <a:noFill/>
        </p:spPr>
      </p:pic>
    </p:spTree>
    <p:extLst>
      <p:ext uri="{BB962C8B-B14F-4D97-AF65-F5344CB8AC3E}">
        <p14:creationId xmlns:p14="http://schemas.microsoft.com/office/powerpoint/2010/main" xmlns="" val="3423115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CA97CA-FFD1-CE40-9072-6431E788527A}"/>
              </a:ext>
            </a:extLst>
          </p:cNvPr>
          <p:cNvSpPr>
            <a:spLocks noGrp="1"/>
          </p:cNvSpPr>
          <p:nvPr>
            <p:ph type="title"/>
          </p:nvPr>
        </p:nvSpPr>
        <p:spPr>
          <a:xfrm>
            <a:off x="381000" y="533400"/>
            <a:ext cx="11582400" cy="838200"/>
          </a:xfrm>
        </p:spPr>
        <p:txBody>
          <a:bodyPr>
            <a:normAutofit fontScale="90000"/>
          </a:bodyPr>
          <a:lstStyle/>
          <a:p>
            <a:pPr algn="ctr"/>
            <a:r>
              <a:rPr lang="en-IN" b="1" dirty="0" err="1">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rPr>
              <a:t>अनुसंधान</a:t>
            </a:r>
            <a:r>
              <a:rPr lang="en-IN" b="1" dirty="0">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rPr>
              <a:t> </a:t>
            </a:r>
            <a:r>
              <a:rPr lang="en-IN" b="1" dirty="0" err="1">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rPr>
              <a:t>का</a:t>
            </a:r>
            <a:r>
              <a:rPr lang="en-IN" b="1" dirty="0">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rPr>
              <a:t> </a:t>
            </a:r>
            <a:r>
              <a:rPr lang="en-IN" b="1" dirty="0" err="1">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rPr>
              <a:t>अर्थ</a:t>
            </a:r>
            <a:r>
              <a:rPr lang="en-IN" b="1" dirty="0">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rPr>
              <a:t> </a:t>
            </a:r>
            <a:br>
              <a:rPr lang="en-IN" b="1" dirty="0">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rPr>
            </a:br>
            <a:r>
              <a:rPr lang="en-IN" b="1" dirty="0">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rPr>
              <a:t>(Meaning of Research)</a:t>
            </a:r>
            <a:endParaRPr lang="en-US" b="1" dirty="0">
              <a:solidFill>
                <a:schemeClr val="accent2">
                  <a:lumMod val="50000"/>
                </a:schemeClr>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a:extLst>
              <a:ext uri="{FF2B5EF4-FFF2-40B4-BE49-F238E27FC236}">
                <a16:creationId xmlns:a16="http://schemas.microsoft.com/office/drawing/2014/main" xmlns="" id="{AA7BF2A4-7539-DC41-ACF0-23F13DABF1BC}"/>
              </a:ext>
            </a:extLst>
          </p:cNvPr>
          <p:cNvSpPr>
            <a:spLocks noGrp="1"/>
          </p:cNvSpPr>
          <p:nvPr>
            <p:ph idx="1"/>
          </p:nvPr>
        </p:nvSpPr>
        <p:spPr/>
        <p:txBody>
          <a:bodyPr>
            <a:normAutofit/>
          </a:bodyPr>
          <a:lstStyle/>
          <a:p>
            <a:r>
              <a:rPr lang="en-IN" sz="2400" dirty="0" err="1">
                <a:effectLst>
                  <a:outerShdw blurRad="38100" dist="38100" dir="2700000" algn="tl">
                    <a:srgbClr val="000000">
                      <a:alpha val="43137"/>
                    </a:srgbClr>
                  </a:outerShdw>
                </a:effectLst>
              </a:rPr>
              <a:t>शोध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अंग्रेजी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शब्द</a:t>
            </a:r>
            <a:r>
              <a:rPr lang="en-IN" sz="2400" dirty="0">
                <a:effectLst>
                  <a:outerShdw blurRad="38100" dist="38100" dir="2700000" algn="tl">
                    <a:srgbClr val="000000">
                      <a:alpha val="43137"/>
                    </a:srgbClr>
                  </a:outerShdw>
                </a:effectLst>
              </a:rPr>
              <a:t> </a:t>
            </a:r>
            <a:r>
              <a:rPr lang="en-IN" sz="2400" b="1" dirty="0">
                <a:effectLst>
                  <a:outerShdw blurRad="38100" dist="38100" dir="2700000" algn="tl">
                    <a:srgbClr val="000000">
                      <a:alpha val="43137"/>
                    </a:srgbClr>
                  </a:outerShdw>
                </a:effectLst>
              </a:rPr>
              <a:t>Research </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हिंदी</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पर्याय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b="1" dirty="0">
                <a:effectLst>
                  <a:outerShdw blurRad="38100" dist="38100" dir="2700000" algn="tl">
                    <a:srgbClr val="000000">
                      <a:alpha val="43137"/>
                    </a:srgbClr>
                  </a:outerShdw>
                </a:effectLst>
              </a:rPr>
              <a:t>Re (</a:t>
            </a:r>
            <a:r>
              <a:rPr lang="en-IN" sz="2400" b="1" dirty="0" err="1">
                <a:effectLst>
                  <a:outerShdw blurRad="38100" dist="38100" dir="2700000" algn="tl">
                    <a:srgbClr val="000000">
                      <a:alpha val="43137"/>
                    </a:srgbClr>
                  </a:outerShdw>
                </a:effectLst>
              </a:rPr>
              <a:t>बार-बार</a:t>
            </a:r>
            <a:r>
              <a:rPr lang="en-IN" sz="2400" b="1" dirty="0">
                <a:effectLst>
                  <a:outerShdw blurRad="38100" dist="38100" dir="2700000" algn="tl">
                    <a:srgbClr val="000000">
                      <a:alpha val="43137"/>
                    </a:srgbClr>
                  </a:outerShdw>
                </a:effectLst>
              </a:rPr>
              <a:t>)</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b="1" dirty="0">
                <a:effectLst>
                  <a:outerShdw blurRad="38100" dist="38100" dir="2700000" algn="tl">
                    <a:srgbClr val="000000">
                      <a:alpha val="43137"/>
                    </a:srgbClr>
                  </a:outerShdw>
                </a:effectLst>
              </a:rPr>
              <a:t>Search (</a:t>
            </a:r>
            <a:r>
              <a:rPr lang="en-IN" sz="2400" b="1" dirty="0" err="1">
                <a:effectLst>
                  <a:outerShdw blurRad="38100" dist="38100" dir="2700000" algn="tl">
                    <a:srgbClr val="000000">
                      <a:alpha val="43137"/>
                    </a:srgbClr>
                  </a:outerShdw>
                </a:effectLst>
              </a:rPr>
              <a:t>खोज</a:t>
            </a:r>
            <a:r>
              <a:rPr lang="en-IN" sz="2400" b="1" dirty="0">
                <a:effectLst>
                  <a:outerShdw blurRad="38100" dist="38100" dir="2700000" algn="tl">
                    <a:srgbClr val="000000">
                      <a:alpha val="43137"/>
                    </a:srgbClr>
                  </a:outerShdw>
                </a:effectLst>
              </a:rPr>
              <a:t>)</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मिलकर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dirty="0" err="1">
                <a:effectLst>
                  <a:outerShdw blurRad="38100" dist="38100" dir="2700000" algn="tl">
                    <a:srgbClr val="000000">
                      <a:alpha val="43137"/>
                    </a:srgbClr>
                  </a:outerShdw>
                </a:effectLst>
              </a:rPr>
              <a:t>सामान्यतः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शोध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शाब्दिक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बार</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बार</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खोज</a:t>
            </a:r>
            <a:r>
              <a:rPr lang="en-IN" sz="2400" b="1"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वास्तविकता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इसका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भिन्न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dirty="0" err="1">
                <a:effectLst>
                  <a:outerShdw blurRad="38100" dist="38100" dir="2700000" algn="tl">
                    <a:srgbClr val="000000">
                      <a:alpha val="43137"/>
                    </a:srgbClr>
                  </a:outerShdw>
                </a:effectLst>
              </a:rPr>
              <a:t>शोध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वास्तविकता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व्यवस्थित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तरीके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खोजने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एक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ऐसी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द्वारा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गए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शोधों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शोध</a:t>
            </a:r>
            <a:r>
              <a:rPr lang="en-IN" sz="2400" b="1"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शोध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इसे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समझने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निम्न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बिंदुओं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समझना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होगा</a:t>
            </a:r>
            <a:r>
              <a:rPr lang="en-IN" sz="2400" dirty="0">
                <a:effectLst>
                  <a:outerShdw blurRad="38100" dist="38100" dir="2700000" algn="tl">
                    <a:srgbClr val="000000">
                      <a:alpha val="43137"/>
                    </a:srgbClr>
                  </a:outerShdw>
                </a:effectLst>
              </a:rPr>
              <a:t> –</a:t>
            </a:r>
          </a:p>
          <a:p>
            <a:pPr marL="457200" indent="-457200">
              <a:buFont typeface="+mj-lt"/>
              <a:buAutoNum type="arabicPeriod"/>
            </a:pPr>
            <a:r>
              <a:rPr lang="en-IN" sz="2400" b="1" dirty="0" err="1">
                <a:effectLst>
                  <a:outerShdw blurRad="38100" dist="38100" dir="2700000" algn="tl">
                    <a:srgbClr val="000000">
                      <a:alpha val="43137"/>
                    </a:srgbClr>
                  </a:outerShdw>
                </a:effectLst>
              </a:rPr>
              <a:t>विज्ञान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क्या</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है</a:t>
            </a:r>
            <a:r>
              <a:rPr lang="en-IN" sz="2400" b="1" dirty="0">
                <a:effectLst>
                  <a:outerShdw blurRad="38100" dist="38100" dir="2700000" algn="tl">
                    <a:srgbClr val="000000">
                      <a:alpha val="43137"/>
                    </a:srgbClr>
                  </a:outerShdw>
                </a:effectLst>
              </a:rPr>
              <a:t> ?</a:t>
            </a:r>
          </a:p>
          <a:p>
            <a:pPr marL="457200" indent="-457200">
              <a:buFont typeface="+mj-lt"/>
              <a:buAutoNum type="arabicPeriod"/>
            </a:pPr>
            <a:r>
              <a:rPr lang="en-IN" sz="2400" b="1" dirty="0" err="1">
                <a:effectLst>
                  <a:outerShdw blurRad="38100" dist="38100" dir="2700000" algn="tl">
                    <a:srgbClr val="000000">
                      <a:alpha val="43137"/>
                    </a:srgbClr>
                  </a:outerShdw>
                </a:effectLst>
              </a:rPr>
              <a:t>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विधि</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क्या</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है</a:t>
            </a:r>
            <a:r>
              <a:rPr lang="en-IN" sz="2400" b="1" dirty="0">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xmlns="" val="169929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272B550-5832-7247-8443-24BA7EE55F81}"/>
              </a:ext>
            </a:extLst>
          </p:cNvPr>
          <p:cNvSpPr>
            <a:spLocks noGrp="1"/>
          </p:cNvSpPr>
          <p:nvPr>
            <p:ph idx="1"/>
          </p:nvPr>
        </p:nvSpPr>
        <p:spPr>
          <a:xfrm>
            <a:off x="838200" y="1143000"/>
            <a:ext cx="10515600" cy="5181249"/>
          </a:xfrm>
        </p:spPr>
        <p:txBody>
          <a:bodyPr>
            <a:normAutofit/>
          </a:bodyPr>
          <a:lstStyle/>
          <a:p>
            <a:r>
              <a:rPr lang="en-IN" sz="2400" b="1" dirty="0" err="1">
                <a:effectLst>
                  <a:outerShdw blurRad="38100" dist="38100" dir="2700000" algn="tl">
                    <a:srgbClr val="000000">
                      <a:alpha val="43137"/>
                    </a:srgbClr>
                  </a:outerShdw>
                </a:effectLst>
              </a:rPr>
              <a:t>विज्ञान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अर्थ</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विज्ञान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तात्पर्य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सभी</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द्वारा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क्रमबद</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सूचनाओं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एकत्रित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सूचनाओं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आधार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शोध</a:t>
            </a:r>
            <a:r>
              <a:rPr lang="en-IN" sz="2400" dirty="0">
                <a:effectLst>
                  <a:outerShdw blurRad="38100" dist="38100" dir="2700000" algn="tl">
                    <a:srgbClr val="000000">
                      <a:alpha val="43137"/>
                    </a:srgbClr>
                  </a:outerShdw>
                </a:effectLst>
              </a:rPr>
              <a:t> व </a:t>
            </a:r>
            <a:r>
              <a:rPr lang="en-IN" sz="2400" dirty="0" err="1">
                <a:effectLst>
                  <a:outerShdw blurRad="38100" dist="38100" dir="2700000" algn="tl">
                    <a:srgbClr val="000000">
                      <a:alpha val="43137"/>
                    </a:srgbClr>
                  </a:outerShdw>
                </a:effectLst>
              </a:rPr>
              <a:t>सिद्धांतों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निर्माण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सकें</a:t>
            </a:r>
            <a:r>
              <a:rPr lang="en-IN" sz="2400" dirty="0">
                <a:effectLst>
                  <a:outerShdw blurRad="38100" dist="38100" dir="2700000" algn="tl">
                    <a:srgbClr val="000000">
                      <a:alpha val="43137"/>
                    </a:srgbClr>
                  </a:outerShdw>
                </a:effectLst>
              </a:rPr>
              <a:t>।</a:t>
            </a:r>
          </a:p>
          <a:p>
            <a:r>
              <a:rPr lang="en-IN" sz="2400" b="1" u="sng" dirty="0" err="1">
                <a:effectLst>
                  <a:outerShdw blurRad="38100" dist="38100" dir="2700000" algn="tl">
                    <a:srgbClr val="000000">
                      <a:alpha val="43137"/>
                    </a:srgbClr>
                  </a:outerShdw>
                </a:effectLst>
              </a:rPr>
              <a:t>वैज्ञानिक</a:t>
            </a:r>
            <a:r>
              <a:rPr lang="en-IN" sz="2400" b="1" u="sng" dirty="0">
                <a:effectLst>
                  <a:outerShdw blurRad="38100" dist="38100" dir="2700000" algn="tl">
                    <a:srgbClr val="000000">
                      <a:alpha val="43137"/>
                    </a:srgbClr>
                  </a:outerShdw>
                </a:effectLst>
              </a:rPr>
              <a:t> </a:t>
            </a:r>
            <a:r>
              <a:rPr lang="en-IN" sz="2400" b="1" u="sng" dirty="0" err="1">
                <a:effectLst>
                  <a:outerShdw blurRad="38100" dist="38100" dir="2700000" algn="tl">
                    <a:srgbClr val="000000">
                      <a:alpha val="43137"/>
                    </a:srgbClr>
                  </a:outerShdw>
                </a:effectLst>
              </a:rPr>
              <a:t>विधि</a:t>
            </a:r>
            <a:r>
              <a:rPr lang="en-IN" sz="2400" b="1" u="sng" dirty="0">
                <a:effectLst>
                  <a:outerShdw blurRad="38100" dist="38100" dir="2700000" algn="tl">
                    <a:srgbClr val="000000">
                      <a:alpha val="43137"/>
                    </a:srgbClr>
                  </a:outerShdw>
                </a:effectLst>
              </a:rPr>
              <a:t> </a:t>
            </a:r>
            <a:r>
              <a:rPr lang="en-IN" sz="2400" b="1" u="sng" dirty="0" err="1">
                <a:effectLst>
                  <a:outerShdw blurRad="38100" dist="38100" dir="2700000" algn="tl">
                    <a:srgbClr val="000000">
                      <a:alpha val="43137"/>
                    </a:srgbClr>
                  </a:outerShdw>
                </a:effectLst>
              </a:rPr>
              <a:t>की</a:t>
            </a:r>
            <a:r>
              <a:rPr lang="en-IN" sz="2400" b="1" u="sng" dirty="0">
                <a:effectLst>
                  <a:outerShdw blurRad="38100" dist="38100" dir="2700000" algn="tl">
                    <a:srgbClr val="000000">
                      <a:alpha val="43137"/>
                    </a:srgbClr>
                  </a:outerShdw>
                </a:effectLst>
              </a:rPr>
              <a:t> </a:t>
            </a:r>
            <a:r>
              <a:rPr lang="en-IN" sz="2400" b="1" u="sng" dirty="0" err="1">
                <a:effectLst>
                  <a:outerShdw blurRad="38100" dist="38100" dir="2700000" algn="tl">
                    <a:srgbClr val="000000">
                      <a:alpha val="43137"/>
                    </a:srgbClr>
                  </a:outerShdw>
                </a:effectLst>
              </a:rPr>
              <a:t>परिभाषाएं</a:t>
            </a:r>
            <a:r>
              <a:rPr lang="en-IN" sz="2400" b="1" dirty="0">
                <a:effectLst>
                  <a:outerShdw blurRad="38100" dist="38100" dir="2700000" algn="tl">
                    <a:srgbClr val="000000">
                      <a:alpha val="43137"/>
                    </a:srgbClr>
                  </a:outerShdw>
                </a:effectLst>
              </a:rPr>
              <a:t> </a:t>
            </a:r>
          </a:p>
          <a:p>
            <a:r>
              <a:rPr lang="en-IN" sz="2400" b="1" dirty="0" err="1">
                <a:effectLst>
                  <a:outerShdw blurRad="38100" dist="38100" dir="2700000" algn="tl">
                    <a:srgbClr val="000000">
                      <a:alpha val="43137"/>
                    </a:srgbClr>
                  </a:outerShdw>
                </a:effectLst>
              </a:rPr>
              <a:t>थाउलेस</a:t>
            </a:r>
            <a:r>
              <a:rPr lang="en-IN" sz="2400" b="1" dirty="0">
                <a:effectLst>
                  <a:outerShdw blurRad="38100" dist="38100" dir="2700000" algn="tl">
                    <a:srgbClr val="000000">
                      <a:alpha val="43137"/>
                    </a:srgbClr>
                  </a:outerShdw>
                </a:effectLst>
              </a:rPr>
              <a:t> (R.N. </a:t>
            </a:r>
            <a:r>
              <a:rPr lang="en-IN" sz="2400" b="1" dirty="0" err="1">
                <a:effectLst>
                  <a:outerShdw blurRad="38100" dist="38100" dir="2700000" algn="tl">
                    <a:srgbClr val="000000">
                      <a:alpha val="43137"/>
                    </a:srgbClr>
                  </a:outerShdw>
                </a:effectLst>
              </a:rPr>
              <a:t>Thoules</a:t>
            </a:r>
            <a:r>
              <a:rPr lang="en-IN" sz="2400" b="1" dirty="0">
                <a:effectLst>
                  <a:outerShdw blurRad="38100" dist="38100" dir="2700000" algn="tl">
                    <a:srgbClr val="000000">
                      <a:alpha val="43137"/>
                    </a:srgbClr>
                  </a:outerShdw>
                </a:effectLst>
              </a:rPr>
              <a:t>, The Study of Society, 1956)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अनुसार</a:t>
            </a:r>
            <a:r>
              <a:rPr lang="en-IN" sz="2400" b="1"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सामान्य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नियमों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खोज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लक्ष्य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प्राप्ति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व्यवस्था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विभिन्न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कई</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भिन्न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भिन्न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एक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सामान्य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बनाए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रखती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r>
              <a:rPr lang="en-IN" sz="2400" b="1"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चैपलिन</a:t>
            </a:r>
            <a:r>
              <a:rPr lang="en-IN" sz="2400" b="1" dirty="0">
                <a:effectLst>
                  <a:outerShdw blurRad="38100" dist="38100" dir="2700000" algn="tl">
                    <a:srgbClr val="000000">
                      <a:alpha val="43137"/>
                    </a:srgbClr>
                  </a:outerShdw>
                </a:effectLst>
              </a:rPr>
              <a:t> (Chaplin, 1975)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अनुसार</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तात्पर्य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खोज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द्वारा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r>
              <a:rPr lang="en-IN" sz="2400" b="1" dirty="0">
                <a:effectLst>
                  <a:outerShdw blurRad="38100" dist="38100" dir="2700000" algn="tl">
                    <a:srgbClr val="000000">
                      <a:alpha val="43137"/>
                    </a:srgbClr>
                  </a:outerShdw>
                </a:effectLst>
              </a:rPr>
              <a:t>”</a:t>
            </a:r>
          </a:p>
          <a:p>
            <a:endParaRPr lang="en-IN"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028998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CC2A779-CDFC-7F47-8C2E-E903C72041D1}"/>
              </a:ext>
            </a:extLst>
          </p:cNvPr>
          <p:cNvSpPr>
            <a:spLocks noGrp="1"/>
          </p:cNvSpPr>
          <p:nvPr>
            <p:ph idx="1"/>
          </p:nvPr>
        </p:nvSpPr>
        <p:spPr>
          <a:xfrm>
            <a:off x="838200" y="1143000"/>
            <a:ext cx="10515600" cy="5033962"/>
          </a:xfrm>
        </p:spPr>
        <p:txBody>
          <a:bodyPr>
            <a:normAutofit fontScale="92500" lnSpcReduction="20000"/>
          </a:bodyPr>
          <a:lstStyle/>
          <a:p>
            <a:r>
              <a:rPr lang="en-IN" sz="2400" b="1" dirty="0" err="1">
                <a:effectLst>
                  <a:outerShdw blurRad="38100" dist="38100" dir="2700000" algn="tl">
                    <a:srgbClr val="000000">
                      <a:alpha val="43137"/>
                    </a:srgbClr>
                  </a:outerShdw>
                </a:effectLst>
              </a:rPr>
              <a:t>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विधि</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विशेषताएं</a:t>
            </a:r>
            <a:endParaRPr lang="en-IN" sz="2400" b="1" dirty="0">
              <a:effectLst>
                <a:outerShdw blurRad="38100" dist="38100" dir="2700000" algn="tl">
                  <a:srgbClr val="000000">
                    <a:alpha val="43137"/>
                  </a:srgbClr>
                </a:outerShdw>
              </a:effectLst>
            </a:endParaRPr>
          </a:p>
          <a:p>
            <a:pPr marL="457200" indent="-457200">
              <a:buFont typeface="+mj-lt"/>
              <a:buAutoNum type="arabicPeriod"/>
            </a:pPr>
            <a:r>
              <a:rPr lang="en-IN" sz="2400" b="1" dirty="0" err="1">
                <a:effectLst>
                  <a:outerShdw blurRad="38100" dist="38100" dir="2700000" algn="tl">
                    <a:srgbClr val="000000">
                      <a:alpha val="43137"/>
                    </a:srgbClr>
                  </a:outerShdw>
                </a:effectLst>
              </a:rPr>
              <a:t>प्रामाणिकता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या</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सत्यापन</a:t>
            </a:r>
            <a:r>
              <a:rPr lang="en-IN" sz="2400" b="1" dirty="0">
                <a:effectLst>
                  <a:outerShdw blurRad="38100" dist="38100" dir="2700000" algn="tl">
                    <a:srgbClr val="000000">
                      <a:alpha val="43137"/>
                    </a:srgbClr>
                  </a:outerShdw>
                </a:effectLst>
              </a:rPr>
              <a:t> </a:t>
            </a:r>
          </a:p>
          <a:p>
            <a:pPr marL="457200" indent="-457200">
              <a:buFont typeface="+mj-lt"/>
              <a:buAutoNum type="arabicPeriod"/>
            </a:pPr>
            <a:r>
              <a:rPr lang="en-IN" sz="2400" b="1" dirty="0" err="1">
                <a:effectLst>
                  <a:outerShdw blurRad="38100" dist="38100" dir="2700000" algn="tl">
                    <a:srgbClr val="000000">
                      <a:alpha val="43137"/>
                    </a:srgbClr>
                  </a:outerShdw>
                </a:effectLst>
              </a:rPr>
              <a:t>निश्चितता</a:t>
            </a:r>
            <a:endParaRPr lang="en-IN" sz="2400" b="1" dirty="0">
              <a:effectLst>
                <a:outerShdw blurRad="38100" dist="38100" dir="2700000" algn="tl">
                  <a:srgbClr val="000000">
                    <a:alpha val="43137"/>
                  </a:srgbClr>
                </a:outerShdw>
              </a:effectLst>
            </a:endParaRPr>
          </a:p>
          <a:p>
            <a:pPr marL="457200" indent="-457200">
              <a:buFont typeface="+mj-lt"/>
              <a:buAutoNum type="arabicPeriod"/>
            </a:pPr>
            <a:r>
              <a:rPr lang="en-IN" sz="2400" b="1" dirty="0" err="1">
                <a:effectLst>
                  <a:outerShdw blurRad="38100" dist="38100" dir="2700000" algn="tl">
                    <a:srgbClr val="000000">
                      <a:alpha val="43137"/>
                    </a:srgbClr>
                  </a:outerShdw>
                </a:effectLst>
              </a:rPr>
              <a:t>वस्तुनिष्ठता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सामान्यीकरण</a:t>
            </a:r>
            <a:endParaRPr lang="en-IN" sz="2400" b="1" dirty="0">
              <a:effectLst>
                <a:outerShdw blurRad="38100" dist="38100" dir="2700000" algn="tl">
                  <a:srgbClr val="000000">
                    <a:alpha val="43137"/>
                  </a:srgbClr>
                </a:outerShdw>
              </a:effectLst>
            </a:endParaRPr>
          </a:p>
          <a:p>
            <a:pPr marL="457200" indent="-457200">
              <a:buFont typeface="+mj-lt"/>
              <a:buAutoNum type="arabicPeriod"/>
            </a:pPr>
            <a:r>
              <a:rPr lang="en-IN" sz="2400" b="1" dirty="0" err="1">
                <a:effectLst>
                  <a:outerShdw blurRad="38100" dist="38100" dir="2700000" algn="tl">
                    <a:srgbClr val="000000">
                      <a:alpha val="43137"/>
                    </a:srgbClr>
                  </a:outerShdw>
                </a:effectLst>
              </a:rPr>
              <a:t>व्यवस्थित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अध्ययन</a:t>
            </a:r>
            <a:endParaRPr lang="en-IN" sz="2400" b="1" dirty="0">
              <a:effectLst>
                <a:outerShdw blurRad="38100" dist="38100" dir="2700000" algn="tl">
                  <a:srgbClr val="000000">
                    <a:alpha val="43137"/>
                  </a:srgbClr>
                </a:outerShdw>
              </a:effectLst>
            </a:endParaRPr>
          </a:p>
          <a:p>
            <a:pPr marL="457200" indent="-457200">
              <a:buFont typeface="+mj-lt"/>
              <a:buAutoNum type="arabicPeriod"/>
            </a:pPr>
            <a:r>
              <a:rPr lang="en-IN" sz="2400" b="1" dirty="0" err="1">
                <a:effectLst>
                  <a:outerShdw blurRad="38100" dist="38100" dir="2700000" algn="tl">
                    <a:srgbClr val="000000">
                      <a:alpha val="43137"/>
                    </a:srgbClr>
                  </a:outerShdw>
                </a:effectLst>
              </a:rPr>
              <a:t>नियंत्रण</a:t>
            </a:r>
            <a:endParaRPr lang="en-IN" sz="2400" b="1" dirty="0">
              <a:effectLst>
                <a:outerShdw blurRad="38100" dist="38100" dir="2700000" algn="tl">
                  <a:srgbClr val="000000">
                    <a:alpha val="43137"/>
                  </a:srgbClr>
                </a:outerShdw>
              </a:effectLst>
            </a:endParaRPr>
          </a:p>
          <a:p>
            <a:pPr marL="457200" indent="-457200">
              <a:buFont typeface="+mj-lt"/>
              <a:buAutoNum type="arabicPeriod"/>
            </a:pPr>
            <a:r>
              <a:rPr lang="en-IN" sz="2400" b="1" dirty="0" err="1">
                <a:effectLst>
                  <a:outerShdw blurRad="38100" dist="38100" dir="2700000" algn="tl">
                    <a:srgbClr val="000000">
                      <a:alpha val="43137"/>
                    </a:srgbClr>
                  </a:outerShdw>
                </a:effectLst>
              </a:rPr>
              <a:t>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अनुसंधान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अभिकल्प</a:t>
            </a:r>
            <a:endParaRPr lang="en-IN" sz="2400" b="1" dirty="0">
              <a:effectLst>
                <a:outerShdw blurRad="38100" dist="38100" dir="2700000" algn="tl">
                  <a:srgbClr val="000000">
                    <a:alpha val="43137"/>
                  </a:srgbClr>
                </a:outerShdw>
              </a:effectLst>
            </a:endParaRPr>
          </a:p>
          <a:p>
            <a:pPr marL="457200" indent="-457200">
              <a:buFont typeface="+mj-lt"/>
              <a:buAutoNum type="arabicPeriod"/>
            </a:pPr>
            <a:r>
              <a:rPr lang="en-IN" sz="2400" b="1" dirty="0" err="1">
                <a:effectLst>
                  <a:outerShdw blurRad="38100" dist="38100" dir="2700000" algn="tl">
                    <a:srgbClr val="000000">
                      <a:alpha val="43137"/>
                    </a:srgbClr>
                  </a:outerShdw>
                </a:effectLst>
              </a:rPr>
              <a:t>पुनरावृत्ति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परिशुद्धता</a:t>
            </a:r>
            <a:endParaRPr lang="en-IN" sz="2400" b="1" dirty="0">
              <a:effectLst>
                <a:outerShdw blurRad="38100" dist="38100" dir="2700000" algn="tl">
                  <a:srgbClr val="000000">
                    <a:alpha val="43137"/>
                  </a:srgbClr>
                </a:outerShdw>
              </a:effectLst>
            </a:endParaRPr>
          </a:p>
          <a:p>
            <a:pPr marL="457200" indent="-457200">
              <a:buFont typeface="+mj-lt"/>
              <a:buAutoNum type="arabicPeriod"/>
            </a:pPr>
            <a:r>
              <a:rPr lang="en-IN" sz="2400" b="1" dirty="0" err="1">
                <a:effectLst>
                  <a:outerShdw blurRad="38100" dist="38100" dir="2700000" algn="tl">
                    <a:srgbClr val="000000">
                      <a:alpha val="43137"/>
                    </a:srgbClr>
                  </a:outerShdw>
                </a:effectLst>
              </a:rPr>
              <a:t>पूर्वानुमान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क्षमता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कार्यकारण</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संबंध</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सैद्धांतिकरण</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सार्वभौमिकता</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732853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61456B-0555-2B43-911E-D12862D5C811}"/>
              </a:ext>
            </a:extLst>
          </p:cNvPr>
          <p:cNvSpPr>
            <a:spLocks noGrp="1"/>
          </p:cNvSpPr>
          <p:nvPr>
            <p:ph type="title"/>
          </p:nvPr>
        </p:nvSpPr>
        <p:spPr/>
        <p:txBody>
          <a:bodyPr>
            <a:normAutofit fontScale="90000"/>
          </a:bodyPr>
          <a:lstStyle/>
          <a:p>
            <a:pPr algn="ctr"/>
            <a:r>
              <a:rPr lang="en-IN" b="1" dirty="0" err="1">
                <a:effectLst>
                  <a:outerShdw blurRad="38100" dist="38100" dir="2700000" algn="tl">
                    <a:srgbClr val="000000">
                      <a:alpha val="43137"/>
                    </a:srgbClr>
                  </a:outerShdw>
                  <a:reflection blurRad="12700" stA="48000" endA="300" endPos="55000" dir="5400000" sy="-90000" algn="bl" rotWithShape="0"/>
                </a:effectLst>
              </a:rPr>
              <a:t>मनोवैज्ञानिक</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अनुसंधान</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का</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अर्थ</a:t>
            </a:r>
            <a:r>
              <a:rPr lang="en-IN" b="1" dirty="0">
                <a:effectLst>
                  <a:outerShdw blurRad="38100" dist="38100" dir="2700000" algn="tl">
                    <a:srgbClr val="000000">
                      <a:alpha val="43137"/>
                    </a:srgbClr>
                  </a:outerShdw>
                  <a:reflection blurRad="12700" stA="48000" endA="300" endPos="55000" dir="5400000" sy="-90000" algn="bl" rotWithShape="0"/>
                </a:effectLst>
              </a:rPr>
              <a:t>
( Meaning of Psychological Research)</a:t>
            </a:r>
            <a:endParaRPr lang="en-US" b="1"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a:extLst>
              <a:ext uri="{FF2B5EF4-FFF2-40B4-BE49-F238E27FC236}">
                <a16:creationId xmlns:a16="http://schemas.microsoft.com/office/drawing/2014/main" xmlns="" id="{4B434DB4-7E23-A546-8644-A6A7EDF61FFF}"/>
              </a:ext>
            </a:extLst>
          </p:cNvPr>
          <p:cNvSpPr>
            <a:spLocks noGrp="1"/>
          </p:cNvSpPr>
          <p:nvPr>
            <p:ph idx="1"/>
          </p:nvPr>
        </p:nvSpPr>
        <p:spPr>
          <a:xfrm>
            <a:off x="609600" y="1676400"/>
            <a:ext cx="11049000" cy="4403726"/>
          </a:xfrm>
        </p:spPr>
        <p:txBody>
          <a:bodyPr>
            <a:normAutofit/>
          </a:bodyPr>
          <a:lstStyle/>
          <a:p>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द्वारा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इसलिए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कहलाता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इसके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कुछ</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प्रमुख</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परिभाषाएं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निम्न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p>
          <a:p>
            <a:r>
              <a:rPr lang="en-IN" sz="2400" b="1" dirty="0" err="1">
                <a:effectLst>
                  <a:outerShdw blurRad="38100" dist="38100" dir="2700000" algn="tl">
                    <a:srgbClr val="000000">
                      <a:alpha val="43137"/>
                    </a:srgbClr>
                  </a:outerShdw>
                </a:effectLst>
              </a:rPr>
              <a:t>जेम्स</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ड्रेवर</a:t>
            </a:r>
            <a:r>
              <a:rPr lang="en-IN" sz="2400" b="1" dirty="0">
                <a:effectLst>
                  <a:outerShdw blurRad="38100" dist="38100" dir="2700000" algn="tl">
                    <a:srgbClr val="000000">
                      <a:alpha val="43137"/>
                    </a:srgbClr>
                  </a:outerShdw>
                </a:effectLst>
              </a:rPr>
              <a:t> (James </a:t>
            </a:r>
            <a:r>
              <a:rPr lang="en-IN" sz="2400" b="1" dirty="0" err="1">
                <a:effectLst>
                  <a:outerShdw blurRad="38100" dist="38100" dir="2700000" algn="tl">
                    <a:srgbClr val="000000">
                      <a:alpha val="43137"/>
                    </a:srgbClr>
                  </a:outerShdw>
                </a:effectLst>
              </a:rPr>
              <a:t>Drever</a:t>
            </a:r>
            <a:r>
              <a:rPr lang="en-IN" sz="2400" b="1" dirty="0">
                <a:effectLst>
                  <a:outerShdw blurRad="38100" dist="38100" dir="2700000" algn="tl">
                    <a:srgbClr val="000000">
                      <a:alpha val="43137"/>
                    </a:srgbClr>
                  </a:outerShdw>
                </a:effectLst>
              </a:rPr>
              <a:t> : the dictionary of psychology, 1968)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अनुसार</a:t>
            </a:r>
            <a:r>
              <a:rPr lang="en-IN" sz="2400" b="1"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क्षेत्र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लिए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अथवा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सत्य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संपुष्टि</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लिए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गया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क्रमबद्ध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r>
              <a:rPr lang="en-IN" sz="2400" b="1"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करलिंगर</a:t>
            </a:r>
            <a:r>
              <a:rPr lang="en-IN" sz="2400" b="1" dirty="0">
                <a:effectLst>
                  <a:outerShdw blurRad="38100" dist="38100" dir="2700000" algn="tl">
                    <a:srgbClr val="000000">
                      <a:alpha val="43137"/>
                    </a:srgbClr>
                  </a:outerShdw>
                </a:effectLst>
              </a:rPr>
              <a:t> ( F. N. </a:t>
            </a:r>
            <a:r>
              <a:rPr lang="en-IN" sz="2400" b="1" dirty="0" err="1">
                <a:effectLst>
                  <a:outerShdw blurRad="38100" dist="38100" dir="2700000" algn="tl">
                    <a:srgbClr val="000000">
                      <a:alpha val="43137"/>
                    </a:srgbClr>
                  </a:outerShdw>
                </a:effectLst>
              </a:rPr>
              <a:t>Kerlin</a:t>
            </a:r>
            <a:r>
              <a:rPr lang="en-IN" sz="2400" b="1" dirty="0">
                <a:effectLst>
                  <a:outerShdw blurRad="38100" dist="38100" dir="2700000" algn="tl">
                    <a:srgbClr val="000000">
                      <a:alpha val="43137"/>
                    </a:srgbClr>
                  </a:outerShdw>
                </a:effectLst>
              </a:rPr>
              <a:t>: Foundation of </a:t>
            </a:r>
            <a:r>
              <a:rPr lang="en-IN" sz="2400" b="1" dirty="0" err="1">
                <a:effectLst>
                  <a:outerShdw blurRad="38100" dist="38100" dir="2700000" algn="tl">
                    <a:srgbClr val="000000">
                      <a:alpha val="43137"/>
                    </a:srgbClr>
                  </a:outerShdw>
                </a:effectLst>
              </a:rPr>
              <a:t>Behavioral</a:t>
            </a:r>
            <a:r>
              <a:rPr lang="en-IN" sz="2400" b="1" dirty="0">
                <a:effectLst>
                  <a:outerShdw blurRad="38100" dist="38100" dir="2700000" algn="tl">
                    <a:srgbClr val="000000">
                      <a:alpha val="43137"/>
                    </a:srgbClr>
                  </a:outerShdw>
                </a:effectLst>
              </a:rPr>
              <a:t> Research, 1973)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अनुसार</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शोध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प्राकृतिक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घटनाक्रमों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स्वत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घटित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वाली</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बीच</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कल्पित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खोज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लिए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निर्मित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परिकल्पनाओं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क्रमबद्ध</a:t>
            </a:r>
            <a:r>
              <a:rPr lang="en-IN" sz="2400"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नियमित,अनुभवसिद्ध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तार्किक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अन्वेषण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r>
              <a:rPr lang="en-IN" sz="2400" b="1" dirty="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749901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F3489C-C66D-A549-9490-8334D65DA4D0}"/>
              </a:ext>
            </a:extLst>
          </p:cNvPr>
          <p:cNvSpPr>
            <a:spLocks noGrp="1"/>
          </p:cNvSpPr>
          <p:nvPr>
            <p:ph type="title"/>
          </p:nvPr>
        </p:nvSpPr>
        <p:spPr/>
        <p:txBody>
          <a:bodyPr>
            <a:normAutofit fontScale="90000"/>
          </a:bodyPr>
          <a:lstStyle/>
          <a:p>
            <a:r>
              <a:rPr lang="en-IN" b="1" dirty="0" err="1">
                <a:effectLst>
                  <a:outerShdw blurRad="38100" dist="38100" dir="2700000" algn="tl">
                    <a:srgbClr val="000000">
                      <a:alpha val="43137"/>
                    </a:srgbClr>
                  </a:outerShdw>
                  <a:reflection blurRad="12700" stA="48000" endA="300" endPos="55000" dir="5400000" sy="-90000" algn="bl" rotWithShape="0"/>
                </a:effectLst>
              </a:rPr>
              <a:t>मनोवैज्ञानिक</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अनुसंधान</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की</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विशेषताएं</a:t>
            </a:r>
            <a:r>
              <a:rPr lang="en-IN" b="1" dirty="0">
                <a:effectLst>
                  <a:outerShdw blurRad="38100" dist="38100" dir="2700000" algn="tl">
                    <a:srgbClr val="000000">
                      <a:alpha val="43137"/>
                    </a:srgbClr>
                  </a:outerShdw>
                  <a:reflection blurRad="12700" stA="48000" endA="300" endPos="55000" dir="5400000" sy="-90000" algn="bl" rotWithShape="0"/>
                </a:effectLst>
              </a:rPr>
              <a:t>
(Characteristics of psychological research)</a:t>
            </a:r>
            <a:endParaRPr lang="en-US" b="1"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a:extLst>
              <a:ext uri="{FF2B5EF4-FFF2-40B4-BE49-F238E27FC236}">
                <a16:creationId xmlns:a16="http://schemas.microsoft.com/office/drawing/2014/main" xmlns="" id="{74C7E9A9-C8EF-4B41-A2D8-E56250F5C1F4}"/>
              </a:ext>
            </a:extLst>
          </p:cNvPr>
          <p:cNvSpPr>
            <a:spLocks noGrp="1"/>
          </p:cNvSpPr>
          <p:nvPr>
            <p:ph idx="1"/>
          </p:nvPr>
        </p:nvSpPr>
        <p:spPr/>
        <p:txBody>
          <a:bodyPr>
            <a:normAutofit/>
          </a:bodyPr>
          <a:lstStyle/>
          <a:p>
            <a:pPr marL="514350" indent="-514350">
              <a:buFont typeface="+mj-lt"/>
              <a:buAutoNum type="arabicPeriod"/>
            </a:pP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एक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वृहद</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प्रश्न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जिसका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उत्तर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आधार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प्रस्तुत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कठोर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सिद्धांतों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आधारित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व्यवस्थित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नियंत्रित,अनुभवसिद्घ</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तार्किक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अन्वेषण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प्राकृतिक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घटनाओं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व्याप्त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अनुमानित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परिकल्पनात्मक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तर्कवाक्यों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द्वारा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नवीन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तथ्यों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खोज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अथवा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प्राचीन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तथ्यों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सिद्धांतों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संपुष्टि</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xmlns="" val="1562109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B8C4F7-134E-5942-BBEA-EAAA96F6C6F9}"/>
              </a:ext>
            </a:extLst>
          </p:cNvPr>
          <p:cNvSpPr>
            <a:spLocks noGrp="1"/>
          </p:cNvSpPr>
          <p:nvPr>
            <p:ph type="title"/>
          </p:nvPr>
        </p:nvSpPr>
        <p:spPr>
          <a:xfrm>
            <a:off x="784955" y="382873"/>
            <a:ext cx="10515600" cy="1325563"/>
          </a:xfrm>
        </p:spPr>
        <p:txBody>
          <a:bodyPr/>
          <a:lstStyle/>
          <a:p>
            <a:pPr algn="ctr"/>
            <a:r>
              <a:rPr lang="en-IN" b="1" dirty="0" err="1">
                <a:effectLst>
                  <a:outerShdw blurRad="38100" dist="38100" dir="2700000" algn="tl">
                    <a:srgbClr val="000000">
                      <a:alpha val="43137"/>
                    </a:srgbClr>
                  </a:outerShdw>
                  <a:reflection blurRad="12700" stA="48000" endA="300" endPos="55000" dir="5400000" sy="-90000" algn="bl" rotWithShape="0"/>
                </a:effectLst>
              </a:rPr>
              <a:t>मनोवैज्ञानिक</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अनुसंधान</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की</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प्रकृति</a:t>
            </a:r>
            <a:r>
              <a:rPr lang="en-IN" b="1" dirty="0">
                <a:effectLst>
                  <a:outerShdw blurRad="38100" dist="38100" dir="2700000" algn="tl">
                    <a:srgbClr val="000000">
                      <a:alpha val="43137"/>
                    </a:srgbClr>
                  </a:outerShdw>
                  <a:reflection blurRad="12700" stA="48000" endA="300" endPos="55000" dir="5400000" sy="-90000" algn="bl" rotWithShape="0"/>
                </a:effectLst>
              </a:rPr>
              <a:t/>
            </a:r>
            <a:br>
              <a:rPr lang="en-IN" b="1" dirty="0">
                <a:effectLst>
                  <a:outerShdw blurRad="38100" dist="38100" dir="2700000" algn="tl">
                    <a:srgbClr val="000000">
                      <a:alpha val="43137"/>
                    </a:srgbClr>
                  </a:outerShdw>
                  <a:reflection blurRad="12700" stA="48000" endA="300" endPos="55000" dir="5400000" sy="-90000" algn="bl" rotWithShape="0"/>
                </a:effectLst>
              </a:rPr>
            </a:br>
            <a:r>
              <a:rPr lang="en-IN" b="1" dirty="0">
                <a:effectLst>
                  <a:outerShdw blurRad="38100" dist="38100" dir="2700000" algn="tl">
                    <a:srgbClr val="000000">
                      <a:alpha val="43137"/>
                    </a:srgbClr>
                  </a:outerShdw>
                  <a:reflection blurRad="12700" stA="48000" endA="300" endPos="55000" dir="5400000" sy="-90000" algn="bl" rotWithShape="0"/>
                </a:effectLst>
              </a:rPr>
              <a:t>(Nature of psychological research)</a:t>
            </a:r>
            <a:endParaRPr lang="en-US" b="1"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a:extLst>
              <a:ext uri="{FF2B5EF4-FFF2-40B4-BE49-F238E27FC236}">
                <a16:creationId xmlns:a16="http://schemas.microsoft.com/office/drawing/2014/main" xmlns="" id="{391CA7CD-096F-EE40-9936-BDCB88119EE3}"/>
              </a:ext>
            </a:extLst>
          </p:cNvPr>
          <p:cNvSpPr>
            <a:spLocks noGrp="1"/>
          </p:cNvSpPr>
          <p:nvPr>
            <p:ph idx="1"/>
          </p:nvPr>
        </p:nvSpPr>
        <p:spPr>
          <a:xfrm>
            <a:off x="399016" y="1825624"/>
            <a:ext cx="11314959" cy="4498975"/>
          </a:xfrm>
        </p:spPr>
        <p:txBody>
          <a:bodyPr>
            <a:noAutofit/>
          </a:bodyPr>
          <a:lstStyle/>
          <a:p>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कुछ</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महत्वपूर्ण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बिंदुओं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वर्णन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निम्न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p>
          <a:p>
            <a:r>
              <a:rPr lang="en-IN" sz="2400" b="1" dirty="0" err="1">
                <a:effectLst>
                  <a:outerShdw blurRad="38100" dist="38100" dir="2700000" algn="tl">
                    <a:srgbClr val="000000">
                      <a:alpha val="43137"/>
                    </a:srgbClr>
                  </a:outerShdw>
                </a:effectLst>
              </a:rPr>
              <a:t>मनोवैज्ञानिक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अनुसंधान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में</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उपागम</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पदों</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आधार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मनोवैज्ञानिक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अनुसंधान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में</a:t>
            </a:r>
            <a:r>
              <a:rPr lang="en-IN" sz="2400" b="1" dirty="0">
                <a:effectLst>
                  <a:outerShdw blurRad="38100" dist="38100" dir="2700000" algn="tl">
                    <a:srgbClr val="000000">
                      <a:alpha val="43137"/>
                    </a:srgbClr>
                  </a:outerShdw>
                </a:effectLst>
              </a:rPr>
              <a:t> R = f(S.O.E.) </a:t>
            </a:r>
            <a:r>
              <a:rPr lang="en-IN" sz="2400" b="1" dirty="0" err="1">
                <a:effectLst>
                  <a:outerShdw blurRad="38100" dist="38100" dir="2700000" algn="tl">
                    <a:srgbClr val="000000">
                      <a:alpha val="43137"/>
                    </a:srgbClr>
                  </a:outerShdw>
                </a:effectLst>
              </a:rPr>
              <a:t>सूत्र</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प्रयोग</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अनुसंधानकर्ता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प्रत्युत्तर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अनुक्रियाएं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प्रभावित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p>
          <a:p>
            <a:pPr marL="514350" indent="-514350">
              <a:buFont typeface="+mj-lt"/>
              <a:buAutoNum type="arabicPeriod"/>
            </a:pPr>
            <a:r>
              <a:rPr lang="en-IN" sz="2400" dirty="0" err="1">
                <a:effectLst>
                  <a:outerShdw blurRad="38100" dist="38100" dir="2700000" algn="tl">
                    <a:srgbClr val="000000">
                      <a:alpha val="43137"/>
                    </a:srgbClr>
                  </a:outerShdw>
                </a:effectLst>
              </a:rPr>
              <a:t>उद्दीपक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 Stimulus Variables or S)</a:t>
            </a:r>
          </a:p>
          <a:p>
            <a:pPr marL="514350" indent="-514350">
              <a:buFont typeface="+mj-lt"/>
              <a:buAutoNum type="arabicPeriod"/>
            </a:pPr>
            <a:r>
              <a:rPr lang="en-IN" sz="2400" dirty="0" err="1">
                <a:effectLst>
                  <a:outerShdw blurRad="38100" dist="38100" dir="2700000" algn="tl">
                    <a:srgbClr val="000000">
                      <a:alpha val="43137"/>
                    </a:srgbClr>
                  </a:outerShdw>
                </a:effectLst>
              </a:rPr>
              <a:t>जैविक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Organismic</a:t>
            </a:r>
            <a:r>
              <a:rPr lang="en-IN" sz="2400" dirty="0">
                <a:effectLst>
                  <a:outerShdw blurRad="38100" dist="38100" dir="2700000" algn="tl">
                    <a:srgbClr val="000000">
                      <a:alpha val="43137"/>
                    </a:srgbClr>
                  </a:outerShdw>
                </a:effectLst>
              </a:rPr>
              <a:t> Variables or O)</a:t>
            </a:r>
          </a:p>
          <a:p>
            <a:pPr marL="514350" indent="-514350">
              <a:buFont typeface="+mj-lt"/>
              <a:buAutoNum type="arabicPeriod"/>
            </a:pPr>
            <a:r>
              <a:rPr lang="en-IN" sz="2400" dirty="0" err="1">
                <a:effectLst>
                  <a:outerShdw blurRad="38100" dist="38100" dir="2700000" algn="tl">
                    <a:srgbClr val="000000">
                      <a:alpha val="43137"/>
                    </a:srgbClr>
                  </a:outerShdw>
                </a:effectLst>
              </a:rPr>
              <a:t>वातावरण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 Environmental Variables or E)</a:t>
            </a:r>
          </a:p>
          <a:p>
            <a:pPr marL="514350" indent="-514350">
              <a:buFont typeface="+mj-lt"/>
              <a:buAutoNum type="arabicPeriod"/>
            </a:pPr>
            <a:endParaRPr lang="en-IN" sz="2400" dirty="0">
              <a:effectLst>
                <a:outerShdw blurRad="38100" dist="38100" dir="2700000" algn="tl">
                  <a:srgbClr val="000000">
                    <a:alpha val="43137"/>
                  </a:srgbClr>
                </a:outerShdw>
              </a:effectLst>
            </a:endParaRPr>
          </a:p>
          <a:p>
            <a:pPr marL="0" indent="0">
              <a:buNone/>
            </a:pP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112541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906081A-DE44-2240-9049-3C831AA75CD0}"/>
              </a:ext>
            </a:extLst>
          </p:cNvPr>
          <p:cNvSpPr>
            <a:spLocks noGrp="1"/>
          </p:cNvSpPr>
          <p:nvPr>
            <p:ph idx="1"/>
          </p:nvPr>
        </p:nvSpPr>
        <p:spPr>
          <a:xfrm>
            <a:off x="838200" y="1371600"/>
            <a:ext cx="10515600" cy="4267200"/>
          </a:xfrm>
        </p:spPr>
        <p:txBody>
          <a:bodyPr>
            <a:normAutofit/>
          </a:bodyPr>
          <a:lstStyle/>
          <a:p>
            <a:r>
              <a:rPr lang="en-IN" sz="2400" dirty="0" err="1">
                <a:effectLst>
                  <a:outerShdw blurRad="38100" dist="38100" dir="2700000" algn="tl">
                    <a:srgbClr val="000000">
                      <a:alpha val="43137"/>
                    </a:srgbClr>
                  </a:outerShdw>
                </a:effectLst>
              </a:rPr>
              <a:t>प्राणी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व्यवहार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जैविक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चरों,उद्दीपक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वातावरण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प्रकार्य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निम्न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द्वारा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
</a:t>
            </a:r>
            <a:r>
              <a:rPr lang="en-IN" sz="2400" b="1" dirty="0">
                <a:effectLst>
                  <a:outerShdw blurRad="38100" dist="38100" dir="2700000" algn="tl">
                    <a:srgbClr val="000000">
                      <a:alpha val="43137"/>
                    </a:srgbClr>
                  </a:outerShdw>
                </a:effectLst>
              </a:rPr>
              <a:t>R = f (S.O.E.)</a:t>
            </a:r>
          </a:p>
          <a:p>
            <a:r>
              <a:rPr lang="en-IN" sz="2400" dirty="0" err="1">
                <a:effectLst>
                  <a:outerShdw blurRad="38100" dist="38100" dir="2700000" algn="tl">
                    <a:srgbClr val="000000">
                      <a:alpha val="43137"/>
                    </a:srgbClr>
                  </a:outerShdw>
                </a:effectLst>
              </a:rPr>
              <a:t>उपरोक्त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R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अनुक्रिया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व्यवहार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S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उद्दीपक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O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जैविक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E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वातावरण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उपरोक्त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f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परिणाम</a:t>
            </a:r>
            <a:r>
              <a:rPr lang="en-IN" sz="2400" dirty="0">
                <a:effectLst>
                  <a:outerShdw blurRad="38100" dist="38100" dir="2700000" algn="tl">
                    <a:srgbClr val="000000">
                      <a:alpha val="43137"/>
                    </a:srgbClr>
                  </a:outerShdw>
                </a:effectLst>
              </a:rPr>
              <a:t> ( function of)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dirty="0" err="1">
                <a:effectLst>
                  <a:outerShdw blurRad="38100" dist="38100" dir="2700000" algn="tl">
                    <a:srgbClr val="000000">
                      <a:alpha val="43137"/>
                    </a:srgbClr>
                  </a:outerShdw>
                </a:effectLst>
              </a:rPr>
              <a:t>आधुनिक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अंतर्गत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महत्वपूर्ण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समझी</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जिनमें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विभिन्न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क्रियात्मक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प्रभावों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xmlns="" val="933984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18D0072-FB57-E64A-9245-5579E58A831A}"/>
              </a:ext>
            </a:extLst>
          </p:cNvPr>
          <p:cNvSpPr>
            <a:spLocks noGrp="1"/>
          </p:cNvSpPr>
          <p:nvPr>
            <p:ph idx="1"/>
          </p:nvPr>
        </p:nvSpPr>
        <p:spPr>
          <a:xfrm>
            <a:off x="838200" y="1249679"/>
            <a:ext cx="10515600" cy="5227321"/>
          </a:xfrm>
        </p:spPr>
        <p:txBody>
          <a:bodyPr>
            <a:normAutofit/>
          </a:bodyPr>
          <a:lstStyle/>
          <a:p>
            <a:r>
              <a:rPr lang="en-IN" sz="2400" b="1" dirty="0" err="1">
                <a:effectLst>
                  <a:outerShdw blurRad="38100" dist="38100" dir="2700000" algn="tl">
                    <a:srgbClr val="000000">
                      <a:alpha val="43137"/>
                    </a:srgbClr>
                  </a:outerShdw>
                </a:effectLst>
              </a:rPr>
              <a:t>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विधियों</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और</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प्रविधियों</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उपयोग</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लिए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सर्वाधिक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महत्व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प्रयोगात्मक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इसके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अतिरिक्त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नियंत्रित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निरीक्षण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(Controlled observation method), </a:t>
            </a:r>
            <a:r>
              <a:rPr lang="en-IN" sz="2400" dirty="0" err="1">
                <a:effectLst>
                  <a:outerShdw blurRad="38100" dist="38100" dir="2700000" algn="tl">
                    <a:srgbClr val="000000">
                      <a:alpha val="43137"/>
                    </a:srgbClr>
                  </a:outerShdw>
                </a:effectLst>
              </a:rPr>
              <a:t>सांख्यिकीय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मापनी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(Scaling Methods), </a:t>
            </a:r>
            <a:r>
              <a:rPr lang="en-IN" sz="2400" dirty="0" err="1">
                <a:effectLst>
                  <a:outerShdw blurRad="38100" dist="38100" dir="2700000" algn="tl">
                    <a:srgbClr val="000000">
                      <a:alpha val="43137"/>
                    </a:srgbClr>
                  </a:outerShdw>
                </a:effectLst>
              </a:rPr>
              <a:t>जैसे</a:t>
            </a:r>
            <a:r>
              <a:rPr lang="en-IN" sz="2400"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श्रेणी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मूल्यांकन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मापनी</a:t>
            </a:r>
            <a:r>
              <a:rPr lang="en-IN" sz="2400" dirty="0">
                <a:effectLst>
                  <a:outerShdw blurRad="38100" dist="38100" dir="2700000" algn="tl">
                    <a:srgbClr val="000000">
                      <a:alpha val="43137"/>
                    </a:srgbClr>
                  </a:outerShdw>
                </a:effectLst>
              </a:rPr>
              <a:t> (Rating scales), </a:t>
            </a:r>
            <a:r>
              <a:rPr lang="en-IN" sz="2400" dirty="0" err="1">
                <a:effectLst>
                  <a:outerShdw blurRad="38100" dist="38100" dir="2700000" algn="tl">
                    <a:srgbClr val="000000">
                      <a:alpha val="43137"/>
                    </a:srgbClr>
                  </a:outerShdw>
                </a:effectLst>
              </a:rPr>
              <a:t>पदांक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(Ranking Method), </a:t>
            </a:r>
            <a:r>
              <a:rPr lang="en-IN" sz="2400" dirty="0" err="1">
                <a:effectLst>
                  <a:outerShdw blurRad="38100" dist="38100" dir="2700000" algn="tl">
                    <a:srgbClr val="000000">
                      <a:alpha val="43137"/>
                    </a:srgbClr>
                  </a:outerShdw>
                </a:effectLst>
              </a:rPr>
              <a:t>युग्म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तुलना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a:t>
            </a:r>
            <a:r>
              <a:rPr lang="en-IN" sz="2400" dirty="0">
                <a:effectLst>
                  <a:outerShdw blurRad="38100" dist="38100" dir="2700000" algn="tl">
                    <a:srgbClr val="000000">
                      <a:alpha val="43137"/>
                    </a:srgbClr>
                  </a:outerShdw>
                </a:effectLst>
              </a:rPr>
              <a:t> (Paired Comparison Method)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मनोवैज्ञानिक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अनुसंधान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क्षेत्र</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अधिक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विस्तृत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है</a:t>
            </a:r>
            <a:r>
              <a:rPr lang="en-IN" sz="2400" b="1"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मनोवैज्ञानिक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अनुसंधान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उद्देश्य</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प्रमुख</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उद्देश्य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विभिन्न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व्यवहार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अनुक्रिया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समझना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578099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CDA64F9-169C-1B42-9553-C46C04D796AF}"/>
              </a:ext>
            </a:extLst>
          </p:cNvPr>
          <p:cNvSpPr>
            <a:spLocks noGrp="1"/>
          </p:cNvSpPr>
          <p:nvPr>
            <p:ph idx="1"/>
          </p:nvPr>
        </p:nvSpPr>
        <p:spPr>
          <a:xfrm>
            <a:off x="838200" y="1295399"/>
            <a:ext cx="10515600" cy="4881563"/>
          </a:xfrm>
        </p:spPr>
        <p:txBody>
          <a:bodyPr>
            <a:normAutofit/>
          </a:bodyPr>
          <a:lstStyle/>
          <a:p>
            <a:r>
              <a:rPr lang="en-IN" sz="2400" b="1" dirty="0" err="1">
                <a:effectLst>
                  <a:outerShdw blurRad="38100" dist="38100" dir="2700000" algn="tl">
                    <a:srgbClr val="000000">
                      <a:alpha val="43137"/>
                    </a:srgbClr>
                  </a:outerShdw>
                </a:effectLst>
              </a:rPr>
              <a:t>अनेक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प्रकार</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अध्ययन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विधियों</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और</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तकनीकों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उपयोग</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विकासात्मक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मनोभौतिकी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मनोमित्ती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निदानात्मक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सर्वेक्षण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आदि</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विभिन्न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अनुसंधानकर्ता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अनुरूप</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अनुरूप</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एक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सहायता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मात्रात्मक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मापन</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पर</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बल</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मापन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महत्व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इसका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सिर्फ</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एक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जब</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चरों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मात्रात्मक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मापन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जाएगा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तब</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प्राप्त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आंकड़ों</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उच्च</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सांख्यिकीय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विश्लेषण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सकेगा</a:t>
            </a:r>
            <a:r>
              <a:rPr lang="en-IN" sz="2400" dirty="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947140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C4A0E5E-DD46-4A44-BF37-0ACFFAA18195}"/>
              </a:ext>
            </a:extLst>
          </p:cNvPr>
          <p:cNvSpPr>
            <a:spLocks noGrp="1"/>
          </p:cNvSpPr>
          <p:nvPr>
            <p:ph idx="1"/>
          </p:nvPr>
        </p:nvSpPr>
        <p:spPr>
          <a:xfrm>
            <a:off x="838200" y="1219199"/>
            <a:ext cx="10515600" cy="4957763"/>
          </a:xfrm>
        </p:spPr>
        <p:txBody>
          <a:bodyPr>
            <a:normAutofit/>
          </a:bodyPr>
          <a:lstStyle/>
          <a:p>
            <a:r>
              <a:rPr lang="en-IN" sz="2400" b="1" dirty="0" err="1">
                <a:effectLst>
                  <a:outerShdw blurRad="38100" dist="38100" dir="2700000" algn="tl">
                    <a:srgbClr val="000000">
                      <a:alpha val="43137"/>
                    </a:srgbClr>
                  </a:outerShdw>
                </a:effectLst>
              </a:rPr>
              <a:t>अंतर्विज्ञानीय</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उपागम</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उपयोग</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मनोविज्ञान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उन्नति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प्रगति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लिए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रहे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अंतर्विज्ञानीय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उपागम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महत्व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रहा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समाजशास्त्र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राजनीति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अर्थशास्त्र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विद्वान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एक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मिलकर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अंतर्विज्ञानी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उपागम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आधार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व्यवहार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संबंधित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रहे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प्रामाणिकता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गुण</a:t>
            </a:r>
            <a:r>
              <a:rPr lang="en-IN" sz="2400" b="1" dirty="0">
                <a:effectLst>
                  <a:outerShdw blurRad="38100" dist="38100" dir="2700000" algn="tl">
                    <a:srgbClr val="000000">
                      <a:alpha val="43137"/>
                    </a:srgbClr>
                  </a:outerShdw>
                </a:effectLst>
              </a:rPr>
              <a:t> ( Verifiability) – </a:t>
            </a:r>
            <a:r>
              <a:rPr lang="en-IN" sz="2400" dirty="0" err="1">
                <a:effectLst>
                  <a:outerShdw blurRad="38100" dist="38100" dir="2700000" algn="tl">
                    <a:srgbClr val="000000">
                      <a:alpha val="43137"/>
                    </a:srgbClr>
                  </a:outerShdw>
                </a:effectLst>
              </a:rPr>
              <a:t>प्रामाणिकता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गुण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प्राप्त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निष्कर्ष</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जब</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जांच</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बार-बार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एक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प्राप्त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वस्तुनिष्ठता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गुण</a:t>
            </a:r>
            <a:r>
              <a:rPr lang="en-IN" sz="2400" b="1" dirty="0">
                <a:effectLst>
                  <a:outerShdw blurRad="38100" dist="38100" dir="2700000" algn="tl">
                    <a:srgbClr val="000000">
                      <a:alpha val="43137"/>
                    </a:srgbClr>
                  </a:outerShdw>
                </a:effectLst>
              </a:rPr>
              <a:t> (Objectivity) – </a:t>
            </a:r>
            <a:r>
              <a:rPr lang="en-IN" sz="2400" dirty="0" err="1">
                <a:effectLst>
                  <a:outerShdw blurRad="38100" dist="38100" dir="2700000" algn="tl">
                    <a:srgbClr val="000000">
                      <a:alpha val="43137"/>
                    </a:srgbClr>
                  </a:outerShdw>
                </a:effectLst>
              </a:rPr>
              <a:t>जब</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घटना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निरीक्षण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उसके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वास्तविक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सत्य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रूप</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अथवा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अनुसंधानकर्ता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मनोवृतियों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अभिवृत्तियों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पक्षपातों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प्रभाव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पड़ता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तब</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ऐसे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वस्तुनिष्ठ</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कहलाते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231837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507142F-F258-EC43-BEE3-A56009A9527A}"/>
              </a:ext>
            </a:extLst>
          </p:cNvPr>
          <p:cNvSpPr>
            <a:spLocks noGrp="1"/>
          </p:cNvSpPr>
          <p:nvPr>
            <p:ph idx="1"/>
          </p:nvPr>
        </p:nvSpPr>
        <p:spPr>
          <a:xfrm>
            <a:off x="838200" y="1295399"/>
            <a:ext cx="10515600" cy="4881563"/>
          </a:xfrm>
        </p:spPr>
        <p:txBody>
          <a:bodyPr>
            <a:normAutofit/>
          </a:bodyPr>
          <a:lstStyle/>
          <a:p>
            <a:r>
              <a:rPr lang="en-IN" sz="2400" b="1" dirty="0" err="1">
                <a:effectLst>
                  <a:outerShdw blurRad="38100" dist="38100" dir="2700000" algn="tl">
                    <a:srgbClr val="000000">
                      <a:alpha val="43137"/>
                    </a:srgbClr>
                  </a:outerShdw>
                </a:effectLst>
              </a:rPr>
              <a:t>भविष्यवाणी</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योग्यता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संबंधी</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गुण</a:t>
            </a:r>
            <a:r>
              <a:rPr lang="en-IN" sz="2400" b="1" dirty="0">
                <a:effectLst>
                  <a:outerShdw blurRad="38100" dist="38100" dir="2700000" algn="tl">
                    <a:srgbClr val="000000">
                      <a:alpha val="43137"/>
                    </a:srgbClr>
                  </a:outerShdw>
                </a:effectLst>
              </a:rPr>
              <a:t> (Power of </a:t>
            </a:r>
            <a:r>
              <a:rPr lang="en-IN" sz="2400" b="1" dirty="0" err="1">
                <a:effectLst>
                  <a:outerShdw blurRad="38100" dist="38100" dir="2700000" algn="tl">
                    <a:srgbClr val="000000">
                      <a:alpha val="43137"/>
                    </a:srgbClr>
                  </a:outerShdw>
                </a:effectLst>
              </a:rPr>
              <a:t>Pridiction</a:t>
            </a:r>
            <a:r>
              <a:rPr lang="en-IN" sz="2400" b="1" dirty="0">
                <a:effectLst>
                  <a:outerShdw blurRad="38100" dist="38100" dir="2700000" algn="tl">
                    <a:srgbClr val="000000">
                      <a:alpha val="43137"/>
                    </a:srgbClr>
                  </a:outerShdw>
                </a:effectLst>
              </a:rPr>
              <a:t>) – </a:t>
            </a:r>
            <a:r>
              <a:rPr lang="en-IN" sz="2400" dirty="0" err="1">
                <a:effectLst>
                  <a:outerShdw blurRad="38100" dist="38100" dir="2700000" algn="tl">
                    <a:srgbClr val="000000">
                      <a:alpha val="43137"/>
                    </a:srgbClr>
                  </a:outerShdw>
                </a:effectLst>
              </a:rPr>
              <a:t>भविष्यवाणी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योग्यता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यदि</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व्यवहार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आधार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भविष्यवाणी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भविष्य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व्यवहार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प्रकार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भविष्यवाणी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तभी</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जब</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रूप</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r>
              <a:rPr lang="en-IN" sz="2400" b="1" dirty="0" err="1">
                <a:effectLst>
                  <a:outerShdw blurRad="38100" dist="38100" dir="2700000" algn="tl">
                    <a:srgbClr val="000000">
                      <a:alpha val="43137"/>
                    </a:srgbClr>
                  </a:outerShdw>
                </a:effectLst>
              </a:rPr>
              <a:t>सार्वभौमिकता</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का</a:t>
            </a:r>
            <a:r>
              <a:rPr lang="en-IN" sz="2400" b="1" dirty="0">
                <a:effectLst>
                  <a:outerShdw blurRad="38100" dist="38100" dir="2700000" algn="tl">
                    <a:srgbClr val="000000">
                      <a:alpha val="43137"/>
                    </a:srgbClr>
                  </a:outerShdw>
                </a:effectLst>
              </a:rPr>
              <a:t> </a:t>
            </a:r>
            <a:r>
              <a:rPr lang="en-IN" sz="2400" b="1" dirty="0" err="1">
                <a:effectLst>
                  <a:outerShdw blurRad="38100" dist="38100" dir="2700000" algn="tl">
                    <a:srgbClr val="000000">
                      <a:alpha val="43137"/>
                    </a:srgbClr>
                  </a:outerShdw>
                </a:effectLst>
              </a:rPr>
              <a:t>गुण</a:t>
            </a:r>
            <a:r>
              <a:rPr lang="en-IN" sz="2400" b="1" dirty="0">
                <a:effectLst>
                  <a:outerShdw blurRad="38100" dist="38100" dir="2700000" algn="tl">
                    <a:srgbClr val="000000">
                      <a:alpha val="43137"/>
                    </a:srgbClr>
                  </a:outerShdw>
                </a:effectLst>
              </a:rPr>
              <a:t> (Universality) – </a:t>
            </a:r>
            <a:r>
              <a:rPr lang="en-IN" sz="2400" dirty="0" err="1">
                <a:effectLst>
                  <a:outerShdw blurRad="38100" dist="38100" dir="2700000" algn="tl">
                    <a:srgbClr val="000000">
                      <a:alpha val="43137"/>
                    </a:srgbClr>
                  </a:outerShdw>
                </a:effectLst>
              </a:rPr>
              <a:t>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विषय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सिद्धांत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नियम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सार्वभौमिक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प्राप्त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निष्कर्षों</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नियमों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सिद्धांतों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आदि</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सार्वभौमिकता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गुण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क्योंकि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इनमें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वस्तुनिष्ठता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प्रमाणिकता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भविष्यवाणी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योग्यता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पाई</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मनोवैज्ञानिक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निष्कर्ष</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नियम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सिद्धांत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परिस्थितियों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विधियों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और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अध्ययन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तकनीकों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सहायता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प्रतिपादित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गए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परिस्थितियों</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आदि</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हुए</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यह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देश</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काल</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खरे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उतरते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अर्थात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उनमें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सार्वभौमिकता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गुण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endParaRPr lang="en-US" sz="2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742871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702A55-FEC7-8F4D-ADA0-70CF5D00D574}"/>
              </a:ext>
            </a:extLst>
          </p:cNvPr>
          <p:cNvSpPr>
            <a:spLocks noGrp="1"/>
          </p:cNvSpPr>
          <p:nvPr>
            <p:ph type="title"/>
          </p:nvPr>
        </p:nvSpPr>
        <p:spPr/>
        <p:txBody>
          <a:bodyPr>
            <a:normAutofit fontScale="90000"/>
          </a:bodyPr>
          <a:lstStyle/>
          <a:p>
            <a:pPr algn="ctr"/>
            <a:r>
              <a:rPr lang="en-IN" b="1" dirty="0" err="1">
                <a:effectLst>
                  <a:outerShdw blurRad="38100" dist="38100" dir="2700000" algn="tl">
                    <a:srgbClr val="000000">
                      <a:alpha val="43137"/>
                    </a:srgbClr>
                  </a:outerShdw>
                  <a:reflection blurRad="12700" stA="48000" endA="300" endPos="55000" dir="5400000" sy="-90000" algn="bl" rotWithShape="0"/>
                </a:effectLst>
              </a:rPr>
              <a:t>मनोवैज्ञानिक</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अनुसंधान</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का</a:t>
            </a:r>
            <a:r>
              <a:rPr lang="en-IN" b="1" dirty="0">
                <a:effectLst>
                  <a:outerShdw blurRad="38100" dist="38100" dir="2700000" algn="tl">
                    <a:srgbClr val="000000">
                      <a:alpha val="43137"/>
                    </a:srgbClr>
                  </a:outerShdw>
                  <a:reflection blurRad="12700" stA="48000" endA="300" endPos="55000" dir="5400000" sy="-90000" algn="bl" rotWithShape="0"/>
                </a:effectLst>
              </a:rPr>
              <a:t> </a:t>
            </a:r>
            <a:r>
              <a:rPr lang="en-IN" b="1" dirty="0" err="1">
                <a:effectLst>
                  <a:outerShdw blurRad="38100" dist="38100" dir="2700000" algn="tl">
                    <a:srgbClr val="000000">
                      <a:alpha val="43137"/>
                    </a:srgbClr>
                  </a:outerShdw>
                  <a:reflection blurRad="12700" stA="48000" endA="300" endPos="55000" dir="5400000" sy="-90000" algn="bl" rotWithShape="0"/>
                </a:effectLst>
              </a:rPr>
              <a:t>महत्व</a:t>
            </a:r>
            <a:r>
              <a:rPr lang="en-IN" b="1" dirty="0">
                <a:effectLst>
                  <a:outerShdw blurRad="38100" dist="38100" dir="2700000" algn="tl">
                    <a:srgbClr val="000000">
                      <a:alpha val="43137"/>
                    </a:srgbClr>
                  </a:outerShdw>
                  <a:reflection blurRad="12700" stA="48000" endA="300" endPos="55000" dir="5400000" sy="-90000" algn="bl" rotWithShape="0"/>
                </a:effectLst>
              </a:rPr>
              <a:t>
(Importance of Psychological Research)</a:t>
            </a:r>
            <a:endParaRPr lang="en-US" b="1"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a:extLst>
              <a:ext uri="{FF2B5EF4-FFF2-40B4-BE49-F238E27FC236}">
                <a16:creationId xmlns:a16="http://schemas.microsoft.com/office/drawing/2014/main" xmlns="" id="{0EC52AC6-D393-6044-8712-7F00A28FA3CF}"/>
              </a:ext>
            </a:extLst>
          </p:cNvPr>
          <p:cNvSpPr>
            <a:spLocks noGrp="1"/>
          </p:cNvSpPr>
          <p:nvPr>
            <p:ph idx="1"/>
          </p:nvPr>
        </p:nvSpPr>
        <p:spPr>
          <a:xfrm>
            <a:off x="838200" y="1828800"/>
            <a:ext cx="9144000" cy="4383157"/>
          </a:xfrm>
        </p:spPr>
        <p:txBody>
          <a:bodyPr>
            <a:noAutofit/>
          </a:bodyPr>
          <a:lstStyle/>
          <a:p>
            <a:pPr marL="514350" indent="-514350">
              <a:buFont typeface="+mj-lt"/>
              <a:buAutoNum type="arabicPeriod"/>
            </a:pPr>
            <a:r>
              <a:rPr lang="en-IN" sz="2400" dirty="0" err="1">
                <a:effectLst>
                  <a:outerShdw blurRad="38100" dist="38100" dir="2700000" algn="tl">
                    <a:srgbClr val="000000">
                      <a:alpha val="43137"/>
                    </a:srgbClr>
                  </a:outerShdw>
                </a:effectLst>
              </a:rPr>
              <a:t>अनुसंधान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मानव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भंडार</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विकसित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करता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विभिन्न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विज्ञानों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प्रगति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शक्तिशाली</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कुंजी</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व्यावहारिक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सहायक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मानव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कल्याण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सहायक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सामाजिक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प्रगति</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सहायक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सामाजिक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समस्याओं</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समाधान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सहायक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है</a:t>
            </a:r>
            <a:r>
              <a:rPr lang="en-IN" sz="2400" dirty="0">
                <a:effectLst>
                  <a:outerShdw blurRad="38100" dist="38100" dir="2700000" algn="tl">
                    <a:srgbClr val="000000">
                      <a:alpha val="43137"/>
                    </a:srgbClr>
                  </a:outerShdw>
                </a:effectLst>
              </a:rPr>
              <a:t>।</a:t>
            </a:r>
          </a:p>
          <a:p>
            <a:pPr marL="514350" indent="-514350">
              <a:buFont typeface="+mj-lt"/>
              <a:buAutoNum type="arabicPeriod"/>
            </a:pPr>
            <a:r>
              <a:rPr lang="en-IN" sz="2400" dirty="0" err="1">
                <a:effectLst>
                  <a:outerShdw blurRad="38100" dist="38100" dir="2700000" algn="tl">
                    <a:srgbClr val="000000">
                      <a:alpha val="43137"/>
                    </a:srgbClr>
                  </a:outerShdw>
                </a:effectLst>
              </a:rPr>
              <a:t>प्रशासन</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उपयोगिता</a:t>
            </a:r>
            <a:endParaRPr lang="en-IN" sz="2400" dirty="0">
              <a:effectLst>
                <a:outerShdw blurRad="38100" dist="38100" dir="2700000" algn="tl">
                  <a:srgbClr val="000000">
                    <a:alpha val="43137"/>
                  </a:srgbClr>
                </a:outerShdw>
              </a:effectLst>
            </a:endParaRPr>
          </a:p>
          <a:p>
            <a:pPr marL="514350" indent="-514350">
              <a:buFont typeface="+mj-lt"/>
              <a:buAutoNum type="arabicPeriod"/>
            </a:pPr>
            <a:r>
              <a:rPr lang="en-IN" sz="2400" dirty="0" err="1">
                <a:effectLst>
                  <a:outerShdw blurRad="38100" dist="38100" dir="2700000" algn="tl">
                    <a:srgbClr val="000000">
                      <a:alpha val="43137"/>
                    </a:srgbClr>
                  </a:outerShdw>
                </a:effectLst>
              </a:rPr>
              <a:t>भविष्यवाणी</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सहायक</a:t>
            </a:r>
            <a:endParaRPr lang="en-IN" sz="2400" dirty="0">
              <a:effectLst>
                <a:outerShdw blurRad="38100" dist="38100" dir="2700000" algn="tl">
                  <a:srgbClr val="000000">
                    <a:alpha val="43137"/>
                  </a:srgbClr>
                </a:outerShdw>
              </a:effectLst>
            </a:endParaRPr>
          </a:p>
          <a:p>
            <a:pPr marL="514350" indent="-514350">
              <a:buFont typeface="+mj-lt"/>
              <a:buAutoNum type="arabicPeriod"/>
            </a:pPr>
            <a:r>
              <a:rPr lang="en-IN" sz="2400" dirty="0" err="1">
                <a:effectLst>
                  <a:outerShdw blurRad="38100" dist="38100" dir="2700000" algn="tl">
                    <a:srgbClr val="000000">
                      <a:alpha val="43137"/>
                    </a:srgbClr>
                  </a:outerShdw>
                </a:effectLst>
              </a:rPr>
              <a:t>सैद्धांतिक</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उपयोगिता</a:t>
            </a:r>
            <a:endParaRPr lang="en-IN" sz="2400" dirty="0">
              <a:effectLst>
                <a:outerShdw blurRad="38100" dist="38100" dir="2700000" algn="tl">
                  <a:srgbClr val="000000">
                    <a:alpha val="43137"/>
                  </a:srgbClr>
                </a:outerShdw>
              </a:effectLst>
            </a:endParaRPr>
          </a:p>
          <a:p>
            <a:pPr marL="514350" indent="-514350">
              <a:buFont typeface="+mj-lt"/>
              <a:buAutoNum type="arabicPeriod"/>
            </a:pPr>
            <a:r>
              <a:rPr lang="en-IN" sz="2400" dirty="0" err="1">
                <a:effectLst>
                  <a:outerShdw blurRad="38100" dist="38100" dir="2700000" algn="tl">
                    <a:srgbClr val="000000">
                      <a:alpha val="43137"/>
                    </a:srgbClr>
                  </a:outerShdw>
                </a:effectLst>
              </a:rPr>
              <a:t>व्यक्तित्व</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विकास</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में</a:t>
            </a:r>
            <a:r>
              <a:rPr lang="en-IN" sz="2400" dirty="0">
                <a:effectLst>
                  <a:outerShdw blurRad="38100" dist="38100" dir="2700000" algn="tl">
                    <a:srgbClr val="000000">
                      <a:alpha val="43137"/>
                    </a:srgbClr>
                  </a:outerShdw>
                </a:effectLst>
              </a:rPr>
              <a:t> </a:t>
            </a:r>
            <a:r>
              <a:rPr lang="en-IN" sz="2400" dirty="0" err="1">
                <a:effectLst>
                  <a:outerShdw blurRad="38100" dist="38100" dir="2700000" algn="tl">
                    <a:srgbClr val="000000">
                      <a:alpha val="43137"/>
                    </a:srgbClr>
                  </a:outerShdw>
                </a:effectLst>
              </a:rPr>
              <a:t>सहायक</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369975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err="1" smtClean="0">
                <a:effectLst>
                  <a:outerShdw blurRad="38100" dist="38100" dir="2700000" algn="tl">
                    <a:srgbClr val="000000">
                      <a:alpha val="43137"/>
                    </a:srgbClr>
                  </a:outerShdw>
                  <a:reflection blurRad="12700" stA="48000" endA="300" endPos="55000" dir="5400000" sy="-90000" algn="bl" rotWithShape="0"/>
                </a:effectLst>
              </a:rPr>
              <a:t>मनोवैज्ञानिक</a:t>
            </a:r>
            <a:r>
              <a:rPr lang="en-IN" b="1" dirty="0" smtClean="0">
                <a:effectLst>
                  <a:outerShdw blurRad="38100" dist="38100" dir="2700000" algn="tl">
                    <a:srgbClr val="000000">
                      <a:alpha val="43137"/>
                    </a:srgbClr>
                  </a:outerShdw>
                  <a:reflection blurRad="12700" stA="48000" endA="300" endPos="55000" dir="5400000" sy="-90000" algn="bl" rotWithShape="0"/>
                </a:effectLst>
              </a:rPr>
              <a:t> </a:t>
            </a:r>
            <a:r>
              <a:rPr lang="en-IN" b="1" dirty="0" err="1" smtClean="0">
                <a:effectLst>
                  <a:outerShdw blurRad="38100" dist="38100" dir="2700000" algn="tl">
                    <a:srgbClr val="000000">
                      <a:alpha val="43137"/>
                    </a:srgbClr>
                  </a:outerShdw>
                  <a:reflection blurRad="12700" stA="48000" endA="300" endPos="55000" dir="5400000" sy="-90000" algn="bl" rotWithShape="0"/>
                </a:effectLst>
              </a:rPr>
              <a:t>अनुसंधान</a:t>
            </a:r>
            <a:r>
              <a:rPr lang="en-IN" b="1" dirty="0" smtClean="0">
                <a:effectLst>
                  <a:outerShdw blurRad="38100" dist="38100" dir="2700000" algn="tl">
                    <a:srgbClr val="000000">
                      <a:alpha val="43137"/>
                    </a:srgbClr>
                  </a:outerShdw>
                  <a:reflection blurRad="12700" stA="48000" endA="300" endPos="55000" dir="5400000" sy="-90000" algn="bl" rotWithShape="0"/>
                </a:effectLst>
              </a:rPr>
              <a:t> </a:t>
            </a:r>
            <a:r>
              <a:rPr lang="en-IN" b="1" dirty="0" err="1" smtClean="0">
                <a:effectLst>
                  <a:outerShdw blurRad="38100" dist="38100" dir="2700000" algn="tl">
                    <a:srgbClr val="000000">
                      <a:alpha val="43137"/>
                    </a:srgbClr>
                  </a:outerShdw>
                  <a:reflection blurRad="12700" stA="48000" endA="300" endPos="55000" dir="5400000" sy="-90000" algn="bl" rotWithShape="0"/>
                </a:effectLst>
              </a:rPr>
              <a:t>के</a:t>
            </a:r>
            <a:r>
              <a:rPr lang="en-IN" b="1" dirty="0" smtClean="0">
                <a:effectLst>
                  <a:outerShdw blurRad="38100" dist="38100" dir="2700000" algn="tl">
                    <a:srgbClr val="000000">
                      <a:alpha val="43137"/>
                    </a:srgbClr>
                  </a:outerShdw>
                  <a:reflection blurRad="12700" stA="48000" endA="300" endPos="55000" dir="5400000" sy="-90000" algn="bl" rotWithShape="0"/>
                </a:effectLst>
              </a:rPr>
              <a:t> </a:t>
            </a:r>
            <a:r>
              <a:rPr lang="en-IN" b="1" dirty="0" err="1" smtClean="0">
                <a:effectLst>
                  <a:outerShdw blurRad="38100" dist="38100" dir="2700000" algn="tl">
                    <a:srgbClr val="000000">
                      <a:alpha val="43137"/>
                    </a:srgbClr>
                  </a:outerShdw>
                  <a:reflection blurRad="12700" stA="48000" endA="300" endPos="55000" dir="5400000" sy="-90000" algn="bl" rotWithShape="0"/>
                </a:effectLst>
              </a:rPr>
              <a:t>मुख्य</a:t>
            </a:r>
            <a:r>
              <a:rPr lang="en-IN" b="1" dirty="0" smtClean="0">
                <a:effectLst>
                  <a:outerShdw blurRad="38100" dist="38100" dir="2700000" algn="tl">
                    <a:srgbClr val="000000">
                      <a:alpha val="43137"/>
                    </a:srgbClr>
                  </a:outerShdw>
                  <a:reflection blurRad="12700" stA="48000" endA="300" endPos="55000" dir="5400000" sy="-90000" algn="bl" rotWithShape="0"/>
                </a:effectLst>
              </a:rPr>
              <a:t> </a:t>
            </a:r>
            <a:r>
              <a:rPr lang="en-IN" b="1" dirty="0" err="1" smtClean="0">
                <a:effectLst>
                  <a:outerShdw blurRad="38100" dist="38100" dir="2700000" algn="tl">
                    <a:srgbClr val="000000">
                      <a:alpha val="43137"/>
                    </a:srgbClr>
                  </a:outerShdw>
                  <a:reflection blurRad="12700" stA="48000" endA="300" endPos="55000" dir="5400000" sy="-90000" algn="bl" rotWithShape="0"/>
                </a:effectLst>
              </a:rPr>
              <a:t>पद</a:t>
            </a:r>
            <a:r>
              <a:rPr lang="en-IN" b="1" dirty="0" smtClean="0">
                <a:effectLst>
                  <a:outerShdw blurRad="38100" dist="38100" dir="2700000" algn="tl">
                    <a:srgbClr val="000000">
                      <a:alpha val="43137"/>
                    </a:srgbClr>
                  </a:outerShdw>
                  <a:reflection blurRad="12700" stA="48000" endA="300" endPos="55000" dir="5400000" sy="-90000" algn="bl" rotWithShape="0"/>
                </a:effectLst>
              </a:rPr>
              <a:t/>
            </a:r>
            <a:br>
              <a:rPr lang="en-IN" b="1" dirty="0" smtClean="0">
                <a:effectLst>
                  <a:outerShdw blurRad="38100" dist="38100" dir="2700000" algn="tl">
                    <a:srgbClr val="000000">
                      <a:alpha val="43137"/>
                    </a:srgbClr>
                  </a:outerShdw>
                  <a:reflection blurRad="12700" stA="48000" endA="300" endPos="55000" dir="5400000" sy="-90000" algn="bl" rotWithShape="0"/>
                </a:effectLst>
              </a:rPr>
            </a:br>
            <a:r>
              <a:rPr lang="en-IN" b="1" dirty="0" smtClean="0">
                <a:effectLst>
                  <a:outerShdw blurRad="38100" dist="38100" dir="2700000" algn="tl">
                    <a:srgbClr val="000000">
                      <a:alpha val="43137"/>
                    </a:srgbClr>
                  </a:outerShdw>
                  <a:reflection blurRad="12700" stA="48000" endA="300" endPos="55000" dir="5400000" sy="-90000" algn="bl" rotWithShape="0"/>
                </a:effectLst>
              </a:rPr>
              <a:t>(Major steps in psychological research)</a:t>
            </a:r>
            <a:endParaRPr lang="en-US"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p:cNvSpPr>
            <a:spLocks noGrp="1"/>
          </p:cNvSpPr>
          <p:nvPr>
            <p:ph idx="1"/>
          </p:nvPr>
        </p:nvSpPr>
        <p:spPr>
          <a:xfrm>
            <a:off x="406400" y="1554163"/>
            <a:ext cx="11582400" cy="5075237"/>
          </a:xfrm>
        </p:spPr>
        <p:txBody>
          <a:bodyPr>
            <a:normAutofit/>
          </a:bodyPr>
          <a:lstStyle/>
          <a:p>
            <a:r>
              <a:rPr lang="en-IN" sz="2400" dirty="0" err="1" smtClean="0">
                <a:effectLst>
                  <a:outerShdw blurRad="38100" dist="38100" dir="2700000" algn="tl">
                    <a:srgbClr val="000000">
                      <a:alpha val="43137"/>
                    </a:srgbClr>
                  </a:outerShdw>
                </a:effectLst>
              </a:rPr>
              <a:t>मनोवैज्ञानिक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मुख्य</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पद</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हैं</a:t>
            </a:r>
            <a:r>
              <a:rPr lang="en-IN" sz="2400" dirty="0" smtClean="0">
                <a:effectLst>
                  <a:outerShdw blurRad="38100" dist="38100" dir="2700000" algn="tl">
                    <a:srgbClr val="000000">
                      <a:alpha val="43137"/>
                    </a:srgbClr>
                  </a:outerShdw>
                </a:effectLst>
              </a:rPr>
              <a:t> –</a:t>
            </a:r>
          </a:p>
          <a:p>
            <a:pPr marL="514350" indent="-514350">
              <a:buFont typeface="+mj-lt"/>
              <a:buAutoNum type="arabicPeriod"/>
            </a:pP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समस्या</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का</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चयन</a:t>
            </a:r>
            <a:r>
              <a:rPr lang="en-IN" sz="2400" b="1" dirty="0" smtClean="0">
                <a:effectLst>
                  <a:outerShdw blurRad="38100" dist="38100" dir="2700000" algn="tl">
                    <a:srgbClr val="000000">
                      <a:alpha val="43137"/>
                    </a:srgbClr>
                  </a:outerShdw>
                </a:effectLst>
              </a:rPr>
              <a:t> – </a:t>
            </a:r>
            <a:r>
              <a:rPr lang="en-IN" sz="2400" dirty="0" err="1" smtClean="0">
                <a:effectLst>
                  <a:outerShdw blurRad="38100" dist="38100" dir="2700000" algn="tl">
                    <a:srgbClr val="000000">
                      <a:alpha val="43137"/>
                    </a:srgbClr>
                  </a:outerShdw>
                </a:effectLst>
              </a:rPr>
              <a:t>समस्या</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चुन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लेने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बाद</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समस्या</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संबंधित</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कुछ</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बिंदुओं</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विवरण</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निम्न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है</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A. </a:t>
            </a:r>
            <a:r>
              <a:rPr lang="en-IN" sz="2400" dirty="0" err="1" smtClean="0">
                <a:effectLst>
                  <a:outerShdw blurRad="38100" dist="38100" dir="2700000" algn="tl">
                    <a:srgbClr val="000000">
                      <a:alpha val="43137"/>
                    </a:srgbClr>
                  </a:outerShdw>
                </a:effectLst>
              </a:rPr>
              <a:t>संबंधित</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साहित्य</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सर्वेक्षण</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B. </a:t>
            </a:r>
            <a:r>
              <a:rPr lang="en-IN" sz="2400" dirty="0" err="1" smtClean="0">
                <a:effectLst>
                  <a:outerShdw blurRad="38100" dist="38100" dir="2700000" algn="tl">
                    <a:srgbClr val="000000">
                      <a:alpha val="43137"/>
                    </a:srgbClr>
                  </a:outerShdw>
                </a:effectLst>
              </a:rPr>
              <a:t>संबंधित</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प्रत्यय</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परिभाषीकरण</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C.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सीमाएं</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D.</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अध्ययन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उद्देश्य</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E. </a:t>
            </a:r>
            <a:r>
              <a:rPr lang="en-IN" sz="2400" dirty="0" err="1" smtClean="0">
                <a:effectLst>
                  <a:outerShdw blurRad="38100" dist="38100" dir="2700000" algn="tl">
                    <a:srgbClr val="000000">
                      <a:alpha val="43137"/>
                    </a:srgbClr>
                  </a:outerShdw>
                </a:effectLst>
              </a:rPr>
              <a:t>उपकल्पनाओं</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निर्माण</a:t>
            </a:r>
            <a:r>
              <a:rPr lang="en-IN" sz="2400" dirty="0" smtClean="0">
                <a:effectLst>
                  <a:outerShdw blurRad="38100" dist="38100" dir="2700000" algn="tl">
                    <a:srgbClr val="000000">
                      <a:alpha val="43137"/>
                    </a:srgbClr>
                  </a:outerShdw>
                </a:effectLst>
              </a:rPr>
              <a:t> ।</a:t>
            </a:r>
          </a:p>
          <a:p>
            <a:pPr marL="514350" indent="-514350">
              <a:buFont typeface="+mj-lt"/>
              <a:buAutoNum type="arabicPeriod"/>
            </a:pPr>
            <a:r>
              <a:rPr lang="en-IN" sz="2400" b="1" dirty="0" err="1" smtClean="0">
                <a:effectLst>
                  <a:outerShdw blurRad="38100" dist="38100" dir="2700000" algn="tl">
                    <a:srgbClr val="000000">
                      <a:alpha val="43137"/>
                    </a:srgbClr>
                  </a:outerShdw>
                </a:effectLst>
              </a:rPr>
              <a:t>प्रक्रिया</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विधि</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और</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अभिकल्प</a:t>
            </a:r>
            <a:r>
              <a:rPr lang="en-IN" sz="2400" b="1" dirty="0" smtClean="0">
                <a:effectLst>
                  <a:outerShdw blurRad="38100" dist="38100" dir="2700000" algn="tl">
                    <a:srgbClr val="000000">
                      <a:alpha val="43137"/>
                    </a:srgbClr>
                  </a:outerShdw>
                </a:effectLst>
              </a:rPr>
              <a:t> –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क्रियाविधि</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संबंध</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में</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कुछ</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महत्वपूर्ण</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बिंदु</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निम्न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हैं</a:t>
            </a:r>
            <a:r>
              <a:rPr lang="en-IN" sz="2400" dirty="0" smtClean="0">
                <a:effectLst>
                  <a:outerShdw blurRad="38100" dist="38100" dir="2700000" algn="tl">
                    <a:srgbClr val="000000">
                      <a:alpha val="43137"/>
                    </a:srgbClr>
                  </a:outerShdw>
                </a:effectLst>
              </a:rPr>
              <a:t> – </a:t>
            </a:r>
            <a:r>
              <a:rPr lang="en-IN" sz="2400" b="1" dirty="0" smtClean="0">
                <a:effectLst>
                  <a:outerShdw blurRad="38100" dist="38100" dir="2700000" algn="tl">
                    <a:srgbClr val="000000">
                      <a:alpha val="43137"/>
                    </a:srgbClr>
                  </a:outerShdw>
                </a:effectLst>
              </a:rPr>
              <a:t>A.</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प्रकार</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B.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अभिकल्प</a:t>
            </a:r>
            <a:r>
              <a:rPr lang="en-IN" sz="2400" dirty="0" smtClean="0">
                <a:effectLst>
                  <a:outerShdw blurRad="38100" dist="38100" dir="2700000" algn="tl">
                    <a:srgbClr val="000000">
                      <a:alpha val="43137"/>
                    </a:srgbClr>
                  </a:outerShdw>
                </a:effectLst>
              </a:rPr>
              <a:t>,</a:t>
            </a:r>
            <a:r>
              <a:rPr lang="en-IN" sz="2400" b="1" dirty="0" smtClean="0">
                <a:effectLst>
                  <a:outerShdw blurRad="38100" dist="38100" dir="2700000" algn="tl">
                    <a:srgbClr val="000000">
                      <a:alpha val="43137"/>
                    </a:srgbClr>
                  </a:outerShdw>
                </a:effectLst>
              </a:rPr>
              <a:t> C. </a:t>
            </a:r>
            <a:r>
              <a:rPr lang="en-IN" sz="2400" dirty="0" err="1" smtClean="0">
                <a:effectLst>
                  <a:outerShdw blurRad="38100" dist="38100" dir="2700000" algn="tl">
                    <a:srgbClr val="000000">
                      <a:alpha val="43137"/>
                    </a:srgbClr>
                  </a:outerShdw>
                </a:effectLst>
              </a:rPr>
              <a:t>प्रतिदर्श</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और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प्रतिचयन</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D.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उपकरणों</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चयन</a:t>
            </a:r>
            <a:r>
              <a:rPr lang="en-IN" sz="2400"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E.</a:t>
            </a:r>
            <a:r>
              <a:rPr lang="en-IN" sz="2400" dirty="0" err="1" smtClean="0">
                <a:effectLst>
                  <a:outerShdw blurRad="38100" dist="38100" dir="2700000" algn="tl">
                    <a:srgbClr val="000000">
                      <a:alpha val="43137"/>
                    </a:srgbClr>
                  </a:outerShdw>
                </a:effectLst>
              </a:rPr>
              <a:t>चरों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नियंत्रण</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F. </a:t>
            </a:r>
            <a:r>
              <a:rPr lang="en-IN" sz="2400" dirty="0" err="1" smtClean="0">
                <a:effectLst>
                  <a:outerShdw blurRad="38100" dist="38100" dir="2700000" algn="tl">
                    <a:srgbClr val="000000">
                      <a:alpha val="43137"/>
                    </a:srgbClr>
                  </a:outerShdw>
                </a:effectLst>
              </a:rPr>
              <a:t>आंकड़ों</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संकलन</a:t>
            </a: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G.</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आंकड़ों</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सांख्यिकीय</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विश्लेषण</a:t>
            </a:r>
            <a:r>
              <a:rPr lang="en-IN" sz="2400" dirty="0" smtClean="0">
                <a:effectLst>
                  <a:outerShdw blurRad="38100" dist="38100" dir="2700000" algn="tl">
                    <a:srgbClr val="000000">
                      <a:alpha val="43137"/>
                    </a:srgbClr>
                  </a:outerShdw>
                </a:effectLst>
              </a:rPr>
              <a:t>।</a:t>
            </a:r>
            <a:r>
              <a:rPr lang="en-IN" sz="2400" b="1" dirty="0" smtClean="0">
                <a:effectLst>
                  <a:outerShdw blurRad="38100" dist="38100" dir="2700000" algn="tl">
                    <a:srgbClr val="000000">
                      <a:alpha val="43137"/>
                    </a:srgbClr>
                  </a:outerShdw>
                </a:effectLst>
              </a:rPr>
              <a:t>  </a:t>
            </a:r>
          </a:p>
          <a:p>
            <a:pPr marL="514350" indent="-514350">
              <a:buFont typeface="+mj-lt"/>
              <a:buAutoNum type="arabicPeriod"/>
            </a:pPr>
            <a:r>
              <a:rPr lang="en-IN" sz="2400" b="1" dirty="0" err="1" smtClean="0">
                <a:effectLst>
                  <a:outerShdw blurRad="38100" dist="38100" dir="2700000" algn="tl">
                    <a:srgbClr val="000000">
                      <a:alpha val="43137"/>
                    </a:srgbClr>
                  </a:outerShdw>
                </a:effectLst>
              </a:rPr>
              <a:t>उपकल्पनाओं</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का</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सत्यापन</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और</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परिणामों</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की</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विवेचना</a:t>
            </a:r>
            <a:endParaRPr lang="en-IN" sz="2400" b="1" dirty="0" smtClean="0">
              <a:effectLst>
                <a:outerShdw blurRad="38100" dist="38100" dir="2700000" algn="tl">
                  <a:srgbClr val="000000">
                    <a:alpha val="43137"/>
                  </a:srgbClr>
                </a:outerShdw>
              </a:effectLst>
            </a:endParaRPr>
          </a:p>
          <a:p>
            <a:pPr marL="514350" indent="-514350">
              <a:buFont typeface="+mj-lt"/>
              <a:buAutoNum type="arabicPeriod"/>
            </a:pPr>
            <a:r>
              <a:rPr lang="en-IN" sz="2400" b="1" dirty="0" err="1" smtClean="0">
                <a:effectLst>
                  <a:outerShdw blurRad="38100" dist="38100" dir="2700000" algn="tl">
                    <a:srgbClr val="000000">
                      <a:alpha val="43137"/>
                    </a:srgbClr>
                  </a:outerShdw>
                </a:effectLst>
              </a:rPr>
              <a:t>व्याख्या</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और</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सामान्यीकरण</a:t>
            </a:r>
            <a:endParaRPr lang="en-IN" sz="2400" b="1" dirty="0" smtClean="0">
              <a:effectLst>
                <a:outerShdw blurRad="38100" dist="38100" dir="2700000" algn="tl">
                  <a:srgbClr val="000000">
                    <a:alpha val="43137"/>
                  </a:srgbClr>
                </a:outerShdw>
              </a:effectLst>
            </a:endParaRPr>
          </a:p>
          <a:p>
            <a:pPr marL="514350" indent="-514350">
              <a:buFont typeface="+mj-lt"/>
              <a:buAutoNum type="arabicPeriod"/>
            </a:pPr>
            <a:r>
              <a:rPr lang="en-IN" sz="2400" b="1" dirty="0" err="1" smtClean="0">
                <a:effectLst>
                  <a:outerShdw blurRad="38100" dist="38100" dir="2700000" algn="tl">
                    <a:srgbClr val="000000">
                      <a:alpha val="43137"/>
                    </a:srgbClr>
                  </a:outerShdw>
                </a:effectLst>
              </a:rPr>
              <a:t>संदर्भ</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ग्रंथसूची</a:t>
            </a:r>
            <a:endParaRPr lang="en-IN" sz="2400" b="1" dirty="0" smtClean="0">
              <a:effectLst>
                <a:outerShdw blurRad="38100" dist="38100" dir="2700000" algn="tl">
                  <a:srgbClr val="000000">
                    <a:alpha val="43137"/>
                  </a:srgbClr>
                </a:outerShdw>
              </a:effectLst>
            </a:endParaRPr>
          </a:p>
          <a:p>
            <a:pPr marL="514350" indent="-514350">
              <a:buFont typeface="+mj-lt"/>
              <a:buAutoNum type="arabicPeriod"/>
            </a:pPr>
            <a:r>
              <a:rPr lang="en-IN" sz="2400" b="1" dirty="0" err="1" smtClean="0">
                <a:effectLst>
                  <a:outerShdw blurRad="38100" dist="38100" dir="2700000" algn="tl">
                    <a:srgbClr val="000000">
                      <a:alpha val="43137"/>
                    </a:srgbClr>
                  </a:outerShdw>
                </a:effectLst>
              </a:rPr>
              <a:t>प्रतिवेदन</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प्रस्तुतीकरण</a:t>
            </a:r>
            <a:endParaRPr lang="en-US" sz="2400" b="1" dirty="0" smtClean="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28600"/>
            <a:ext cx="11582400" cy="1066800"/>
          </a:xfrm>
        </p:spPr>
        <p:txBody>
          <a:bodyPr>
            <a:normAutofit fontScale="90000"/>
          </a:bodyPr>
          <a:lstStyle/>
          <a:p>
            <a:pPr algn="ctr"/>
            <a:r>
              <a:rPr lang="en-IN" b="1" dirty="0" err="1" smtClean="0">
                <a:effectLst>
                  <a:outerShdw blurRad="38100" dist="38100" dir="2700000" algn="tl">
                    <a:srgbClr val="000000">
                      <a:alpha val="43137"/>
                    </a:srgbClr>
                  </a:outerShdw>
                  <a:reflection blurRad="12700" stA="48000" endA="300" endPos="55000" dir="5400000" sy="-90000" algn="bl" rotWithShape="0"/>
                </a:effectLst>
              </a:rPr>
              <a:t>मनोवैज्ञानिक</a:t>
            </a:r>
            <a:r>
              <a:rPr lang="en-IN" b="1" dirty="0" smtClean="0">
                <a:effectLst>
                  <a:outerShdw blurRad="38100" dist="38100" dir="2700000" algn="tl">
                    <a:srgbClr val="000000">
                      <a:alpha val="43137"/>
                    </a:srgbClr>
                  </a:outerShdw>
                  <a:reflection blurRad="12700" stA="48000" endA="300" endPos="55000" dir="5400000" sy="-90000" algn="bl" rotWithShape="0"/>
                </a:effectLst>
              </a:rPr>
              <a:t> </a:t>
            </a:r>
            <a:r>
              <a:rPr lang="en-IN" b="1" dirty="0" err="1" smtClean="0">
                <a:effectLst>
                  <a:outerShdw blurRad="38100" dist="38100" dir="2700000" algn="tl">
                    <a:srgbClr val="000000">
                      <a:alpha val="43137"/>
                    </a:srgbClr>
                  </a:outerShdw>
                  <a:reflection blurRad="12700" stA="48000" endA="300" endPos="55000" dir="5400000" sy="-90000" algn="bl" rotWithShape="0"/>
                </a:effectLst>
              </a:rPr>
              <a:t>अनुसंधान</a:t>
            </a:r>
            <a:r>
              <a:rPr lang="en-IN" b="1" dirty="0" smtClean="0">
                <a:effectLst>
                  <a:outerShdw blurRad="38100" dist="38100" dir="2700000" algn="tl">
                    <a:srgbClr val="000000">
                      <a:alpha val="43137"/>
                    </a:srgbClr>
                  </a:outerShdw>
                  <a:reflection blurRad="12700" stA="48000" endA="300" endPos="55000" dir="5400000" sy="-90000" algn="bl" rotWithShape="0"/>
                </a:effectLst>
              </a:rPr>
              <a:t> </a:t>
            </a:r>
            <a:r>
              <a:rPr lang="en-IN" b="1" dirty="0" err="1" smtClean="0">
                <a:effectLst>
                  <a:outerShdw blurRad="38100" dist="38100" dir="2700000" algn="tl">
                    <a:srgbClr val="000000">
                      <a:alpha val="43137"/>
                    </a:srgbClr>
                  </a:outerShdw>
                  <a:reflection blurRad="12700" stA="48000" endA="300" endPos="55000" dir="5400000" sy="-90000" algn="bl" rotWithShape="0"/>
                </a:effectLst>
              </a:rPr>
              <a:t>के</a:t>
            </a:r>
            <a:r>
              <a:rPr lang="en-IN" b="1" dirty="0" smtClean="0">
                <a:effectLst>
                  <a:outerShdw blurRad="38100" dist="38100" dir="2700000" algn="tl">
                    <a:srgbClr val="000000">
                      <a:alpha val="43137"/>
                    </a:srgbClr>
                  </a:outerShdw>
                  <a:reflection blurRad="12700" stA="48000" endA="300" endPos="55000" dir="5400000" sy="-90000" algn="bl" rotWithShape="0"/>
                </a:effectLst>
              </a:rPr>
              <a:t> </a:t>
            </a:r>
            <a:r>
              <a:rPr lang="en-IN" b="1" dirty="0" err="1" smtClean="0">
                <a:effectLst>
                  <a:outerShdw blurRad="38100" dist="38100" dir="2700000" algn="tl">
                    <a:srgbClr val="000000">
                      <a:alpha val="43137"/>
                    </a:srgbClr>
                  </a:outerShdw>
                  <a:reflection blurRad="12700" stA="48000" endA="300" endPos="55000" dir="5400000" sy="-90000" algn="bl" rotWithShape="0"/>
                </a:effectLst>
              </a:rPr>
              <a:t>प्रकार</a:t>
            </a:r>
            <a:r>
              <a:rPr lang="en-IN" b="1" dirty="0" smtClean="0">
                <a:effectLst>
                  <a:outerShdw blurRad="38100" dist="38100" dir="2700000" algn="tl">
                    <a:srgbClr val="000000">
                      <a:alpha val="43137"/>
                    </a:srgbClr>
                  </a:outerShdw>
                  <a:reflection blurRad="12700" stA="48000" endA="300" endPos="55000" dir="5400000" sy="-90000" algn="bl" rotWithShape="0"/>
                </a:effectLst>
              </a:rPr>
              <a:t/>
            </a:r>
            <a:br>
              <a:rPr lang="en-IN" b="1" dirty="0" smtClean="0">
                <a:effectLst>
                  <a:outerShdw blurRad="38100" dist="38100" dir="2700000" algn="tl">
                    <a:srgbClr val="000000">
                      <a:alpha val="43137"/>
                    </a:srgbClr>
                  </a:outerShdw>
                  <a:reflection blurRad="12700" stA="48000" endA="300" endPos="55000" dir="5400000" sy="-90000" algn="bl" rotWithShape="0"/>
                </a:effectLst>
              </a:rPr>
            </a:br>
            <a:r>
              <a:rPr lang="en-IN" b="1" dirty="0" smtClean="0">
                <a:effectLst>
                  <a:outerShdw blurRad="38100" dist="38100" dir="2700000" algn="tl">
                    <a:srgbClr val="000000">
                      <a:alpha val="43137"/>
                    </a:srgbClr>
                  </a:outerShdw>
                  <a:reflection blurRad="12700" stA="48000" endA="300" endPos="55000" dir="5400000" sy="-90000" algn="bl" rotWithShape="0"/>
                </a:effectLst>
              </a:rPr>
              <a:t>(Types of Psychological Research)</a:t>
            </a:r>
            <a:endParaRPr lang="en-US"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p:cNvSpPr>
            <a:spLocks noGrp="1"/>
          </p:cNvSpPr>
          <p:nvPr>
            <p:ph idx="1"/>
          </p:nvPr>
        </p:nvSpPr>
        <p:spPr>
          <a:xfrm>
            <a:off x="406400" y="1447800"/>
            <a:ext cx="11582400" cy="5105399"/>
          </a:xfrm>
        </p:spPr>
        <p:txBody>
          <a:bodyPr>
            <a:normAutofit fontScale="92500" lnSpcReduction="10000"/>
          </a:bodyPr>
          <a:lstStyle/>
          <a:p>
            <a:r>
              <a:rPr lang="en-IN" sz="2400" dirty="0" err="1" smtClean="0">
                <a:effectLst>
                  <a:outerShdw blurRad="38100" dist="38100" dir="2700000" algn="tl">
                    <a:srgbClr val="000000">
                      <a:alpha val="43137"/>
                    </a:srgbClr>
                  </a:outerShdw>
                </a:effectLst>
              </a:rPr>
              <a:t>मनोवैज्ञानिक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कुछ</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प्रमुख</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निम्न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हैं</a:t>
            </a:r>
            <a:r>
              <a:rPr lang="en-IN" sz="2400" dirty="0" smtClean="0">
                <a:effectLst>
                  <a:outerShdw blurRad="38100" dist="38100" dir="2700000" algn="tl">
                    <a:srgbClr val="000000">
                      <a:alpha val="43137"/>
                    </a:srgbClr>
                  </a:outerShdw>
                </a:effectLst>
              </a:rPr>
              <a:t> – </a:t>
            </a:r>
          </a:p>
          <a:p>
            <a:r>
              <a:rPr lang="en-IN" sz="2400" b="1" dirty="0" err="1" smtClean="0">
                <a:effectLst>
                  <a:outerShdw blurRad="38100" dist="38100" dir="2700000" algn="tl">
                    <a:srgbClr val="000000">
                      <a:alpha val="43137"/>
                    </a:srgbClr>
                  </a:outerShdw>
                </a:effectLst>
              </a:rPr>
              <a:t>एडवर्ड</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और</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क्रोनबैक</a:t>
            </a:r>
            <a:r>
              <a:rPr lang="en-IN" sz="2400" b="1" dirty="0" smtClean="0">
                <a:effectLst>
                  <a:outerShdw blurRad="38100" dist="38100" dir="2700000" algn="tl">
                    <a:srgbClr val="000000">
                      <a:alpha val="43137"/>
                    </a:srgbClr>
                  </a:outerShdw>
                </a:effectLst>
              </a:rPr>
              <a:t> (1952)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अनुसार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अध्ययन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समस्या</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प्रकृति</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आधार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निम्नलिखित</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चार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हैं</a:t>
            </a:r>
            <a:r>
              <a:rPr lang="en-IN" sz="2400" dirty="0" smtClean="0">
                <a:effectLst>
                  <a:outerShdw blurRad="38100" dist="38100" dir="2700000" algn="tl">
                    <a:srgbClr val="000000">
                      <a:alpha val="43137"/>
                    </a:srgbClr>
                  </a:outerShdw>
                </a:effectLst>
              </a:rPr>
              <a:t> –</a:t>
            </a:r>
          </a:p>
          <a:p>
            <a:pPr marL="514350" indent="-514350">
              <a:buFont typeface="+mj-lt"/>
              <a:buAutoNum type="arabicPeriod"/>
            </a:pPr>
            <a:r>
              <a:rPr lang="en-IN" sz="2400" b="1" dirty="0" err="1" smtClean="0">
                <a:effectLst>
                  <a:outerShdw blurRad="38100" dist="38100" dir="2700000" algn="tl">
                    <a:srgbClr val="000000">
                      <a:alpha val="43137"/>
                    </a:srgbClr>
                  </a:outerShdw>
                </a:effectLst>
              </a:rPr>
              <a:t>सर्वेक्षण</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(Survey research)</a:t>
            </a:r>
          </a:p>
          <a:p>
            <a:pPr marL="514350" indent="-514350">
              <a:buFont typeface="+mj-lt"/>
              <a:buAutoNum type="arabicPeriod"/>
            </a:pPr>
            <a:r>
              <a:rPr lang="en-IN" sz="2400" b="1" dirty="0" err="1" smtClean="0">
                <a:effectLst>
                  <a:outerShdw blurRad="38100" dist="38100" dir="2700000" algn="tl">
                    <a:srgbClr val="000000">
                      <a:alpha val="43137"/>
                    </a:srgbClr>
                  </a:outerShdw>
                </a:effectLst>
              </a:rPr>
              <a:t>व्यावहारिक</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(Applied Research)</a:t>
            </a:r>
          </a:p>
          <a:p>
            <a:pPr marL="514350" indent="-514350">
              <a:buFont typeface="+mj-lt"/>
              <a:buAutoNum type="arabicPeriod"/>
            </a:pPr>
            <a:r>
              <a:rPr lang="en-IN" sz="2400" b="1" dirty="0" err="1" smtClean="0">
                <a:effectLst>
                  <a:outerShdw blurRad="38100" dist="38100" dir="2700000" algn="tl">
                    <a:srgbClr val="000000">
                      <a:alpha val="43137"/>
                    </a:srgbClr>
                  </a:outerShdw>
                </a:effectLst>
              </a:rPr>
              <a:t>प्रविधि</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(Technique Research)
</a:t>
            </a:r>
            <a:r>
              <a:rPr lang="en-IN" sz="2400" b="1" dirty="0" err="1" smtClean="0">
                <a:effectLst>
                  <a:outerShdw blurRad="38100" dist="38100" dir="2700000" algn="tl">
                    <a:srgbClr val="000000">
                      <a:alpha val="43137"/>
                    </a:srgbClr>
                  </a:outerShdw>
                </a:effectLst>
              </a:rPr>
              <a:t>सूक्ष्म</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(Critical Research)</a:t>
            </a:r>
            <a:endParaRPr lang="en-US" sz="2400" b="1" dirty="0" smtClean="0">
              <a:effectLst>
                <a:outerShdw blurRad="38100" dist="38100" dir="2700000" algn="tl">
                  <a:srgbClr val="000000">
                    <a:alpha val="43137"/>
                  </a:srgbClr>
                </a:outerShdw>
              </a:effectLst>
            </a:endParaRPr>
          </a:p>
          <a:p>
            <a:r>
              <a:rPr lang="en-IN" sz="2400" b="1" dirty="0" err="1" smtClean="0">
                <a:effectLst>
                  <a:outerShdw blurRad="38100" dist="38100" dir="2700000" algn="tl">
                    <a:srgbClr val="000000">
                      <a:alpha val="43137"/>
                    </a:srgbClr>
                  </a:outerShdw>
                </a:effectLst>
              </a:rPr>
              <a:t>करलिंगर</a:t>
            </a:r>
            <a:r>
              <a:rPr lang="en-IN" sz="2400" b="1" dirty="0" smtClean="0">
                <a:effectLst>
                  <a:outerShdw blurRad="38100" dist="38100" dir="2700000" algn="tl">
                    <a:srgbClr val="000000">
                      <a:alpha val="43137"/>
                    </a:srgbClr>
                  </a:outerShdw>
                </a:effectLst>
              </a:rPr>
              <a:t> (1973)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अनुसार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वैज्ञानिक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अनुसंधान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के</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तीन</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प्रकार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हैं</a:t>
            </a:r>
            <a:r>
              <a:rPr lang="en-IN" sz="2400" dirty="0" smtClean="0">
                <a:effectLst>
                  <a:outerShdw blurRad="38100" dist="38100" dir="2700000" algn="tl">
                    <a:srgbClr val="000000">
                      <a:alpha val="43137"/>
                    </a:srgbClr>
                  </a:outerShdw>
                </a:effectLst>
              </a:rPr>
              <a:t> – </a:t>
            </a:r>
          </a:p>
          <a:p>
            <a:pPr marL="0" indent="0">
              <a:buNone/>
            </a:pPr>
            <a:r>
              <a:rPr lang="en-IN" sz="2400" b="1" dirty="0" smtClean="0">
                <a:effectLst>
                  <a:outerShdw blurRad="38100" dist="38100" dir="2700000" algn="tl">
                    <a:srgbClr val="000000">
                      <a:alpha val="43137"/>
                    </a:srgbClr>
                  </a:outerShdw>
                </a:effectLst>
              </a:rPr>
              <a:t>1. </a:t>
            </a:r>
            <a:r>
              <a:rPr lang="en-IN" sz="2400" b="1" dirty="0" err="1" smtClean="0">
                <a:effectLst>
                  <a:outerShdw blurRad="38100" dist="38100" dir="2700000" algn="tl">
                    <a:srgbClr val="000000">
                      <a:alpha val="43137"/>
                    </a:srgbClr>
                  </a:outerShdw>
                </a:effectLst>
              </a:rPr>
              <a:t>प्रयोगात्मक</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(Experimental Research) </a:t>
            </a:r>
          </a:p>
          <a:p>
            <a:pPr marL="0" indent="0">
              <a:buNone/>
            </a:pPr>
            <a:r>
              <a:rPr lang="en-IN" sz="2400" b="1" dirty="0" smtClean="0">
                <a:effectLst>
                  <a:outerShdw blurRad="38100" dist="38100" dir="2700000" algn="tl">
                    <a:srgbClr val="000000">
                      <a:alpha val="43137"/>
                    </a:srgbClr>
                  </a:outerShdw>
                </a:effectLst>
              </a:rPr>
              <a:t>       A.</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प्रयोगशाला</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प्रयोग</a:t>
            </a:r>
            <a:r>
              <a:rPr lang="en-IN" sz="2400" dirty="0" smtClean="0">
                <a:effectLst>
                  <a:outerShdw blurRad="38100" dist="38100" dir="2700000" algn="tl">
                    <a:srgbClr val="000000">
                      <a:alpha val="43137"/>
                    </a:srgbClr>
                  </a:outerShdw>
                </a:effectLst>
              </a:rPr>
              <a:t> ( Laboratory experiment)</a:t>
            </a:r>
          </a:p>
          <a:p>
            <a:pPr marL="0" indent="0">
              <a:buNone/>
            </a:pPr>
            <a:r>
              <a:rPr lang="en-IN" sz="2400" dirty="0" smtClean="0">
                <a:effectLst>
                  <a:outerShdw blurRad="38100" dist="38100" dir="2700000" algn="tl">
                    <a:srgbClr val="000000">
                      <a:alpha val="43137"/>
                    </a:srgbClr>
                  </a:outerShdw>
                </a:effectLst>
              </a:rPr>
              <a:t>       </a:t>
            </a:r>
            <a:r>
              <a:rPr lang="en-IN" sz="2400" b="1" dirty="0" smtClean="0">
                <a:effectLst>
                  <a:outerShdw blurRad="38100" dist="38100" dir="2700000" algn="tl">
                    <a:srgbClr val="000000">
                      <a:alpha val="43137"/>
                    </a:srgbClr>
                  </a:outerShdw>
                </a:effectLst>
              </a:rPr>
              <a:t>B. </a:t>
            </a:r>
            <a:r>
              <a:rPr lang="en-IN" sz="2400" dirty="0" err="1" smtClean="0">
                <a:effectLst>
                  <a:outerShdw blurRad="38100" dist="38100" dir="2700000" algn="tl">
                    <a:srgbClr val="000000">
                      <a:alpha val="43137"/>
                    </a:srgbClr>
                  </a:outerShdw>
                </a:effectLst>
              </a:rPr>
              <a:t>क्षेत्र</a:t>
            </a:r>
            <a:r>
              <a:rPr lang="en-IN" sz="2400" dirty="0" smtClean="0">
                <a:effectLst>
                  <a:outerShdw blurRad="38100" dist="38100" dir="2700000" algn="tl">
                    <a:srgbClr val="000000">
                      <a:alpha val="43137"/>
                    </a:srgbClr>
                  </a:outerShdw>
                </a:effectLst>
              </a:rPr>
              <a:t> </a:t>
            </a:r>
            <a:r>
              <a:rPr lang="en-IN" sz="2400" dirty="0" err="1" smtClean="0">
                <a:effectLst>
                  <a:outerShdw blurRad="38100" dist="38100" dir="2700000" algn="tl">
                    <a:srgbClr val="000000">
                      <a:alpha val="43137"/>
                    </a:srgbClr>
                  </a:outerShdw>
                </a:effectLst>
              </a:rPr>
              <a:t>प्रयोग</a:t>
            </a:r>
            <a:r>
              <a:rPr lang="en-IN" sz="2400" dirty="0" smtClean="0">
                <a:effectLst>
                  <a:outerShdw blurRad="38100" dist="38100" dir="2700000" algn="tl">
                    <a:srgbClr val="000000">
                      <a:alpha val="43137"/>
                    </a:srgbClr>
                  </a:outerShdw>
                </a:effectLst>
              </a:rPr>
              <a:t> (Field Research)</a:t>
            </a:r>
          </a:p>
          <a:p>
            <a:pPr marL="0" indent="0">
              <a:buNone/>
            </a:pPr>
            <a:r>
              <a:rPr lang="en-IN" sz="2400" b="1" dirty="0" smtClean="0">
                <a:effectLst>
                  <a:outerShdw blurRad="38100" dist="38100" dir="2700000" algn="tl">
                    <a:srgbClr val="000000">
                      <a:alpha val="43137"/>
                    </a:srgbClr>
                  </a:outerShdw>
                </a:effectLst>
              </a:rPr>
              <a:t>2. </a:t>
            </a:r>
            <a:r>
              <a:rPr lang="en-IN" sz="2400" b="1" dirty="0" err="1" smtClean="0">
                <a:effectLst>
                  <a:outerShdw blurRad="38100" dist="38100" dir="2700000" algn="tl">
                    <a:srgbClr val="000000">
                      <a:alpha val="43137"/>
                    </a:srgbClr>
                  </a:outerShdw>
                </a:effectLst>
              </a:rPr>
              <a:t>घटनोत्तर</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 Ex-post-facto Research)</a:t>
            </a:r>
          </a:p>
          <a:p>
            <a:pPr marL="0" indent="0">
              <a:buNone/>
            </a:pPr>
            <a:r>
              <a:rPr lang="en-IN" sz="2400" b="1" dirty="0" smtClean="0">
                <a:effectLst>
                  <a:outerShdw blurRad="38100" dist="38100" dir="2700000" algn="tl">
                    <a:srgbClr val="000000">
                      <a:alpha val="43137"/>
                    </a:srgbClr>
                  </a:outerShdw>
                </a:effectLst>
              </a:rPr>
              <a:t>3. </a:t>
            </a:r>
            <a:r>
              <a:rPr lang="en-IN" sz="2400" b="1" dirty="0" err="1" smtClean="0">
                <a:effectLst>
                  <a:outerShdw blurRad="38100" dist="38100" dir="2700000" algn="tl">
                    <a:srgbClr val="000000">
                      <a:alpha val="43137"/>
                    </a:srgbClr>
                  </a:outerShdw>
                </a:effectLst>
              </a:rPr>
              <a:t>सर्वेक्षण</a:t>
            </a:r>
            <a:r>
              <a:rPr lang="en-IN" sz="2400" b="1" dirty="0" smtClean="0">
                <a:effectLst>
                  <a:outerShdw blurRad="38100" dist="38100" dir="2700000" algn="tl">
                    <a:srgbClr val="000000">
                      <a:alpha val="43137"/>
                    </a:srgbClr>
                  </a:outerShdw>
                </a:effectLst>
              </a:rPr>
              <a:t> </a:t>
            </a:r>
            <a:r>
              <a:rPr lang="en-IN" sz="2400" b="1" dirty="0" err="1" smtClean="0">
                <a:effectLst>
                  <a:outerShdw blurRad="38100" dist="38100" dir="2700000" algn="tl">
                    <a:srgbClr val="000000">
                      <a:alpha val="43137"/>
                    </a:srgbClr>
                  </a:outerShdw>
                </a:effectLst>
              </a:rPr>
              <a:t>अनुसंधान</a:t>
            </a:r>
            <a:r>
              <a:rPr lang="en-IN" sz="2400" b="1" dirty="0" smtClean="0">
                <a:effectLst>
                  <a:outerShdw blurRad="38100" dist="38100" dir="2700000" algn="tl">
                    <a:srgbClr val="000000">
                      <a:alpha val="43137"/>
                    </a:srgbClr>
                  </a:outerShdw>
                </a:effectLst>
              </a:rPr>
              <a:t> (Survey research</a:t>
            </a:r>
            <a:r>
              <a:rPr lang="en-IN" sz="2400" b="1" dirty="0" smtClean="0">
                <a:effectLst>
                  <a:outerShdw blurRad="38100" dist="38100" dir="2700000" algn="tl">
                    <a:srgbClr val="000000">
                      <a:alpha val="43137"/>
                    </a:srgbClr>
                  </a:outerShdw>
                </a:effectLst>
              </a:rPr>
              <a:t>)</a:t>
            </a:r>
            <a:endParaRPr lang="en-IN" sz="2400" b="1" dirty="0" smtClean="0">
              <a:effectLst>
                <a:outerShdw blurRad="38100" dist="38100" dir="2700000" algn="tl">
                  <a:srgbClr val="000000">
                    <a:alpha val="43137"/>
                  </a:srgbClr>
                </a:outerShdw>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IN" b="1" dirty="0" err="1" smtClean="0">
                <a:effectLst>
                  <a:outerShdw blurRad="38100" dist="38100" dir="2700000" algn="tl">
                    <a:srgbClr val="000000">
                      <a:alpha val="43137"/>
                    </a:srgbClr>
                  </a:outerShdw>
                  <a:reflection blurRad="12700" stA="48000" endA="300" endPos="55000" dir="5400000" sy="-90000" algn="bl" rotWithShape="0"/>
                </a:effectLst>
              </a:rPr>
              <a:t>प्रयोगात्मक</a:t>
            </a:r>
            <a:r>
              <a:rPr lang="en-IN" b="1" dirty="0" smtClean="0">
                <a:effectLst>
                  <a:outerShdw blurRad="38100" dist="38100" dir="2700000" algn="tl">
                    <a:srgbClr val="000000">
                      <a:alpha val="43137"/>
                    </a:srgbClr>
                  </a:outerShdw>
                  <a:reflection blurRad="12700" stA="48000" endA="300" endPos="55000" dir="5400000" sy="-90000" algn="bl" rotWithShape="0"/>
                </a:effectLst>
              </a:rPr>
              <a:t> </a:t>
            </a:r>
            <a:r>
              <a:rPr lang="en-IN" b="1" dirty="0" err="1" smtClean="0">
                <a:effectLst>
                  <a:outerShdw blurRad="38100" dist="38100" dir="2700000" algn="tl">
                    <a:srgbClr val="000000">
                      <a:alpha val="43137"/>
                    </a:srgbClr>
                  </a:outerShdw>
                  <a:reflection blurRad="12700" stA="48000" endA="300" endPos="55000" dir="5400000" sy="-90000" algn="bl" rotWithShape="0"/>
                </a:effectLst>
              </a:rPr>
              <a:t>अनुसंधान</a:t>
            </a:r>
            <a:r>
              <a:rPr lang="en-IN" b="1" dirty="0" smtClean="0">
                <a:effectLst>
                  <a:outerShdw blurRad="38100" dist="38100" dir="2700000" algn="tl">
                    <a:srgbClr val="000000">
                      <a:alpha val="43137"/>
                    </a:srgbClr>
                  </a:outerShdw>
                  <a:reflection blurRad="12700" stA="48000" endA="300" endPos="55000" dir="5400000" sy="-90000" algn="bl" rotWithShape="0"/>
                </a:effectLst>
              </a:rPr>
              <a:t/>
            </a:r>
            <a:br>
              <a:rPr lang="en-IN" b="1" dirty="0" smtClean="0">
                <a:effectLst>
                  <a:outerShdw blurRad="38100" dist="38100" dir="2700000" algn="tl">
                    <a:srgbClr val="000000">
                      <a:alpha val="43137"/>
                    </a:srgbClr>
                  </a:outerShdw>
                  <a:reflection blurRad="12700" stA="48000" endA="300" endPos="55000" dir="5400000" sy="-90000" algn="bl" rotWithShape="0"/>
                </a:effectLst>
              </a:rPr>
            </a:br>
            <a:r>
              <a:rPr lang="en-IN" b="1" dirty="0" smtClean="0">
                <a:effectLst>
                  <a:outerShdw blurRad="38100" dist="38100" dir="2700000" algn="tl">
                    <a:srgbClr val="000000">
                      <a:alpha val="43137"/>
                    </a:srgbClr>
                  </a:outerShdw>
                  <a:reflection blurRad="12700" stA="48000" endA="300" endPos="55000" dir="5400000" sy="-90000" algn="bl" rotWithShape="0"/>
                </a:effectLst>
              </a:rPr>
              <a:t>(Experimental Research)</a:t>
            </a:r>
            <a:endParaRPr lang="en-US"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p:cNvSpPr>
            <a:spLocks noGrp="1"/>
          </p:cNvSpPr>
          <p:nvPr>
            <p:ph idx="1"/>
          </p:nvPr>
        </p:nvSpPr>
        <p:spPr/>
        <p:txBody>
          <a:bodyPr>
            <a:normAutofit lnSpcReduction="10000"/>
          </a:bodyPr>
          <a:lstStyle/>
          <a:p>
            <a:r>
              <a:rPr lang="hi-IN" sz="2400" dirty="0" smtClean="0">
                <a:effectLst>
                  <a:outerShdw blurRad="38100" dist="38100" dir="2700000" algn="tl">
                    <a:srgbClr val="000000">
                      <a:alpha val="43137"/>
                    </a:srgbClr>
                  </a:outerShdw>
                </a:effectLst>
                <a:latin typeface="Andalus" pitchFamily="18" charset="-78"/>
                <a:cs typeface="+mj-cs"/>
              </a:rPr>
              <a:t>प्रयोगात्मक अनुसन्धान, अनुसन्धान की एक प्रमुख विधि है। प्रयोगात्मक अनुसन्धान में कार्य कारण सम्बन्ध स्थापित किया जाता है। कार्य-कारण सम्बन्ध स्थापित करने के लिये दो स्थितियों को संतुष्ट करना होता है। पहले तो </a:t>
            </a:r>
            <a:r>
              <a:rPr lang="hi-IN" sz="2400" dirty="0" smtClean="0">
                <a:effectLst>
                  <a:outerShdw blurRad="38100" dist="38100" dir="2700000" algn="tl">
                    <a:srgbClr val="000000">
                      <a:alpha val="43137"/>
                    </a:srgbClr>
                  </a:outerShdw>
                </a:effectLst>
                <a:latin typeface="Andalus" pitchFamily="18" charset="-78"/>
                <a:cs typeface="+mj-cs"/>
              </a:rPr>
              <a:t>यह</a:t>
            </a:r>
            <a:r>
              <a:rPr lang="en-US" sz="2400" dirty="0" smtClean="0">
                <a:effectLst>
                  <a:outerShdw blurRad="38100" dist="38100" dir="2700000" algn="tl">
                    <a:srgbClr val="000000">
                      <a:alpha val="43137"/>
                    </a:srgbClr>
                  </a:outerShdw>
                </a:effectLst>
                <a:latin typeface="Andalus" pitchFamily="18" charset="-78"/>
                <a:cs typeface="Andalus" pitchFamily="18" charset="-78"/>
              </a:rPr>
              <a:t> </a:t>
            </a:r>
            <a:r>
              <a:rPr lang="hi-IN" sz="2400" dirty="0" smtClean="0">
                <a:effectLst>
                  <a:outerShdw blurRad="38100" dist="38100" dir="2700000" algn="tl">
                    <a:srgbClr val="000000">
                      <a:alpha val="43137"/>
                    </a:srgbClr>
                  </a:outerShdw>
                </a:effectLst>
                <a:latin typeface="Andalus" pitchFamily="18" charset="-78"/>
                <a:cs typeface="+mj-cs"/>
              </a:rPr>
              <a:t>सिद्ध</a:t>
            </a:r>
            <a:r>
              <a:rPr lang="en-US" sz="2400" dirty="0" smtClean="0">
                <a:effectLst>
                  <a:outerShdw blurRad="38100" dist="38100" dir="2700000" algn="tl">
                    <a:srgbClr val="000000">
                      <a:alpha val="43137"/>
                    </a:srgbClr>
                  </a:outerShdw>
                </a:effectLst>
                <a:latin typeface="Andalus" pitchFamily="18" charset="-78"/>
                <a:cs typeface="Andalus" pitchFamily="18" charset="-78"/>
              </a:rPr>
              <a:t> </a:t>
            </a:r>
            <a:r>
              <a:rPr lang="hi-IN" sz="2400" dirty="0" smtClean="0">
                <a:effectLst>
                  <a:outerShdw blurRad="38100" dist="38100" dir="2700000" algn="tl">
                    <a:srgbClr val="000000">
                      <a:alpha val="43137"/>
                    </a:srgbClr>
                  </a:outerShdw>
                </a:effectLst>
                <a:latin typeface="Andalus" pitchFamily="18" charset="-78"/>
                <a:cs typeface="+mj-cs"/>
              </a:rPr>
              <a:t>करना </a:t>
            </a:r>
            <a:r>
              <a:rPr lang="hi-IN" sz="2400" dirty="0" smtClean="0">
                <a:effectLst>
                  <a:outerShdw blurRad="38100" dist="38100" dir="2700000" algn="tl">
                    <a:srgbClr val="000000">
                      <a:alpha val="43137"/>
                    </a:srgbClr>
                  </a:outerShdw>
                </a:effectLst>
                <a:latin typeface="Andalus" pitchFamily="18" charset="-78"/>
                <a:cs typeface="+mj-cs"/>
              </a:rPr>
              <a:t>होता है कि यदि कारण है तो उसका प्रभाव होगा। यह स्थिति आवश्यक है लेकिन पर्याप्त नहीं है। दूसरा हमें यह भी सिद्ध करना होता हैकि यदि कारण नहीं है तो प्रभाव भी नहीं होगा। यदि वही कारण न हो फिर भी प्रभाव हो तो इसका अर्थ यह हुआ कि प्रभाव का वह कारण नहीं है जो हम अपेक्षा कर रहे थे। प्रयोगात्मक अनुसन्धान में कारण की उपस्थिति प्रभाव केा दिखाती है तथा कारण की अनुपस्थिति प्रभाव केा नहीं दिखाती है। इन्ही दो स्थितियों केा सन्तुष्ट करने के बाद हम सही कार्य-कारण सम्बन्ध स्थापित कर सकते हैं </a:t>
            </a:r>
            <a:r>
              <a:rPr lang="hi-IN" sz="2400" dirty="0" smtClean="0">
                <a:effectLst>
                  <a:outerShdw blurRad="38100" dist="38100" dir="2700000" algn="tl">
                    <a:srgbClr val="000000">
                      <a:alpha val="43137"/>
                    </a:srgbClr>
                  </a:outerShdw>
                </a:effectLst>
                <a:latin typeface="Andalus" pitchFamily="18" charset="-78"/>
                <a:cs typeface="+mj-cs"/>
              </a:rPr>
              <a:t>।</a:t>
            </a:r>
            <a:endParaRPr lang="en-US" sz="2400" dirty="0" smtClean="0">
              <a:effectLst>
                <a:outerShdw blurRad="38100" dist="38100" dir="2700000" algn="tl">
                  <a:srgbClr val="000000">
                    <a:alpha val="43137"/>
                  </a:srgbClr>
                </a:outerShdw>
              </a:effectLst>
              <a:latin typeface="Andalus" pitchFamily="18" charset="-78"/>
              <a:cs typeface="+mj-cs"/>
            </a:endParaRPr>
          </a:p>
          <a:p>
            <a:r>
              <a:rPr lang="hi-IN" sz="2400" dirty="0" smtClean="0">
                <a:effectLst>
                  <a:outerShdw blurRad="38100" dist="38100" dir="2700000" algn="tl">
                    <a:srgbClr val="000000">
                      <a:alpha val="43137"/>
                    </a:srgbClr>
                  </a:outerShdw>
                </a:effectLst>
              </a:rPr>
              <a:t>प्रयोगात्मक अनुसन्धान, जान स्टुआर्ट के ‘‘एकल चर के नियम’’ (</a:t>
            </a:r>
            <a:r>
              <a:rPr lang="en-US" sz="2400" dirty="0" smtClean="0">
                <a:effectLst>
                  <a:outerShdw blurRad="38100" dist="38100" dir="2700000" algn="tl">
                    <a:srgbClr val="000000">
                      <a:alpha val="43137"/>
                    </a:srgbClr>
                  </a:outerShdw>
                </a:effectLst>
              </a:rPr>
              <a:t>Law of Single Variable) </a:t>
            </a:r>
            <a:r>
              <a:rPr lang="hi-IN" sz="2400" dirty="0" smtClean="0">
                <a:effectLst>
                  <a:outerShdw blurRad="38100" dist="38100" dir="2700000" algn="tl">
                    <a:srgbClr val="000000">
                      <a:alpha val="43137"/>
                    </a:srgbClr>
                  </a:outerShdw>
                </a:effectLst>
              </a:rPr>
              <a:t>पर आधारित है। प्रयोगात्मक अनुसन्धान का आधार ‘‘अन्तर की विधि (</a:t>
            </a:r>
            <a:r>
              <a:rPr lang="en-US" sz="2400" dirty="0" smtClean="0">
                <a:effectLst>
                  <a:outerShdw blurRad="38100" dist="38100" dir="2700000" algn="tl">
                    <a:srgbClr val="000000">
                      <a:alpha val="43137"/>
                    </a:srgbClr>
                  </a:outerShdw>
                </a:effectLst>
              </a:rPr>
              <a:t>Method of Difference ) </a:t>
            </a:r>
            <a:r>
              <a:rPr lang="hi-IN" sz="2400" dirty="0" smtClean="0">
                <a:effectLst>
                  <a:outerShdw blurRad="38100" dist="38100" dir="2700000" algn="tl">
                    <a:srgbClr val="000000">
                      <a:alpha val="43137"/>
                    </a:srgbClr>
                  </a:outerShdw>
                </a:effectLst>
              </a:rPr>
              <a:t>है</a:t>
            </a:r>
            <a:r>
              <a:rPr lang="hi-IN" sz="2400" dirty="0" smtClean="0">
                <a:effectLst>
                  <a:outerShdw blurRad="38100" dist="38100" dir="2700000" algn="tl">
                    <a:srgbClr val="000000">
                      <a:alpha val="43137"/>
                    </a:srgbClr>
                  </a:outerShdw>
                </a:effectLst>
              </a:rPr>
              <a:t>।</a:t>
            </a:r>
            <a:endParaRPr lang="en-US" sz="2400" dirty="0">
              <a:effectLst>
                <a:outerShdw blurRad="38100" dist="38100" dir="2700000" algn="tl">
                  <a:srgbClr val="000000">
                    <a:alpha val="43137"/>
                  </a:srgbClr>
                </a:outerShdw>
              </a:effectLst>
              <a:latin typeface="Andalus" pitchFamily="18" charset="-78"/>
              <a:cs typeface="Andalus" pitchFamily="18"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sz="2400" dirty="0" smtClean="0">
                <a:effectLst>
                  <a:outerShdw blurRad="38100" dist="38100" dir="2700000" algn="tl">
                    <a:srgbClr val="000000">
                      <a:alpha val="43137"/>
                    </a:srgbClr>
                  </a:outerShdw>
                </a:effectLst>
              </a:rPr>
              <a:t>इस </a:t>
            </a:r>
            <a:r>
              <a:rPr lang="hi-IN" sz="2400" dirty="0" smtClean="0">
                <a:effectLst>
                  <a:outerShdw blurRad="38100" dist="38100" dir="2700000" algn="tl">
                    <a:srgbClr val="000000">
                      <a:alpha val="43137"/>
                    </a:srgbClr>
                  </a:outerShdw>
                </a:effectLst>
              </a:rPr>
              <a:t>विधि के अनुसार - ‘‘ यदि दो परिस्थितियां सभी दृष्टियों से समान है तथा यदि किसी चर को एक परिस्थिति में जोड़ दिया जाए तथा दूसरी स्थिति में नहीं जोड़ा जाए और यदि पहली परिस्थिति में केाई परिवर्तन दिखाई पड़े तो वह परिवर्तन उस चर के जोड़ने के कारण होगा। यदि किसी एक परिस्थिति में एक चर हटा लिया तथा दूसरी परिस्थिति में उस चर को न हटाए तब यदि पहली परिस्थिति में केाई परिवर्तन होगा तो वह उस चर के हटा लेने के कारण होगा।’’</a:t>
            </a:r>
            <a:endParaRPr lang="en-US" sz="2400" dirty="0">
              <a:effectLst>
                <a:outerShdw blurRad="38100" dist="38100" dir="2700000" algn="tl">
                  <a:srgbClr val="000000">
                    <a:alpha val="43137"/>
                  </a:srgbClr>
                </a:outerShdw>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hi-IN" sz="4800" b="1" dirty="0" smtClean="0">
                <a:effectLst>
                  <a:outerShdw blurRad="38100" dist="38100" dir="2700000" algn="tl">
                    <a:srgbClr val="000000">
                      <a:alpha val="43137"/>
                    </a:srgbClr>
                  </a:outerShdw>
                  <a:reflection blurRad="12700" stA="48000" endA="300" endPos="55000" dir="5400000" sy="-90000" algn="bl" rotWithShape="0"/>
                </a:effectLst>
              </a:rPr>
              <a:t>चर</a:t>
            </a:r>
            <a:r>
              <a:rPr lang="en-US" sz="4800" b="1" dirty="0" smtClean="0">
                <a:effectLst>
                  <a:outerShdw blurRad="38100" dist="38100" dir="2700000" algn="tl">
                    <a:srgbClr val="000000">
                      <a:alpha val="43137"/>
                    </a:srgbClr>
                  </a:outerShdw>
                  <a:reflection blurRad="12700" stA="48000" endA="300" endPos="55000" dir="5400000" sy="-90000" algn="bl" rotWithShape="0"/>
                </a:effectLst>
              </a:rPr>
              <a:t> </a:t>
            </a:r>
            <a:r>
              <a:rPr lang="en-US" sz="4800" b="1" dirty="0" smtClean="0">
                <a:effectLst>
                  <a:outerShdw blurRad="38100" dist="38100" dir="2700000" algn="tl">
                    <a:srgbClr val="000000">
                      <a:alpha val="43137"/>
                    </a:srgbClr>
                  </a:outerShdw>
                  <a:reflection blurRad="12700" stA="48000" endA="300" endPos="55000" dir="5400000" sy="-90000" algn="bl" rotWithShape="0"/>
                </a:effectLst>
              </a:rPr>
              <a:t/>
            </a:r>
            <a:br>
              <a:rPr lang="en-US" sz="4800" b="1" dirty="0" smtClean="0">
                <a:effectLst>
                  <a:outerShdw blurRad="38100" dist="38100" dir="2700000" algn="tl">
                    <a:srgbClr val="000000">
                      <a:alpha val="43137"/>
                    </a:srgbClr>
                  </a:outerShdw>
                  <a:reflection blurRad="12700" stA="48000" endA="300" endPos="55000" dir="5400000" sy="-90000" algn="bl" rotWithShape="0"/>
                </a:effectLst>
              </a:rPr>
            </a:br>
            <a:r>
              <a:rPr lang="en-US" sz="4800" b="1" dirty="0" smtClean="0">
                <a:effectLst>
                  <a:outerShdw blurRad="38100" dist="38100" dir="2700000" algn="tl">
                    <a:srgbClr val="000000">
                      <a:alpha val="43137"/>
                    </a:srgbClr>
                  </a:outerShdw>
                  <a:reflection blurRad="12700" stA="48000" endA="300" endPos="55000" dir="5400000" sy="-90000" algn="bl" rotWithShape="0"/>
                </a:effectLst>
              </a:rPr>
              <a:t>(variables)</a:t>
            </a:r>
            <a:endParaRPr lang="en-US" sz="4800" b="1"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Content Placeholder 2"/>
          <p:cNvSpPr>
            <a:spLocks noGrp="1"/>
          </p:cNvSpPr>
          <p:nvPr>
            <p:ph idx="1"/>
          </p:nvPr>
        </p:nvSpPr>
        <p:spPr>
          <a:xfrm>
            <a:off x="406400" y="1554163"/>
            <a:ext cx="11582400" cy="5075237"/>
          </a:xfrm>
        </p:spPr>
        <p:txBody>
          <a:bodyPr>
            <a:noAutofit/>
          </a:bodyPr>
          <a:lstStyle/>
          <a:p>
            <a:pPr fontAlgn="base"/>
            <a:r>
              <a:rPr lang="hi-IN" sz="2400" dirty="0" smtClean="0">
                <a:effectLst>
                  <a:outerShdw blurRad="38100" dist="38100" dir="2700000" algn="tl">
                    <a:srgbClr val="000000">
                      <a:alpha val="43137"/>
                    </a:srgbClr>
                  </a:outerShdw>
                </a:effectLst>
              </a:rPr>
              <a:t>प्रयोगात्मक अनुसन्धान में चरों का वणर्न किया जाता </a:t>
            </a:r>
            <a:r>
              <a:rPr lang="hi-IN" sz="2400" dirty="0" smtClean="0">
                <a:effectLst>
                  <a:outerShdw blurRad="38100" dist="38100" dir="2700000" algn="tl">
                    <a:srgbClr val="000000">
                      <a:alpha val="43137"/>
                    </a:srgbClr>
                  </a:outerShdw>
                </a:effectLst>
              </a:rPr>
              <a:t>है-</a:t>
            </a:r>
            <a:endParaRPr lang="en-US" sz="2400" dirty="0" smtClean="0">
              <a:effectLst>
                <a:outerShdw blurRad="38100" dist="38100" dir="2700000" algn="tl">
                  <a:srgbClr val="000000">
                    <a:alpha val="43137"/>
                  </a:srgbClr>
                </a:outerShdw>
              </a:effectLst>
            </a:endParaRPr>
          </a:p>
          <a:p>
            <a:pPr fontAlgn="base">
              <a:buNone/>
            </a:pPr>
            <a:r>
              <a:rPr lang="en-US" sz="2400" b="1" dirty="0" smtClean="0">
                <a:effectLst>
                  <a:outerShdw blurRad="38100" dist="38100" dir="2700000" algn="tl">
                    <a:srgbClr val="000000">
                      <a:alpha val="43137"/>
                    </a:srgbClr>
                  </a:outerShdw>
                </a:effectLst>
              </a:rPr>
              <a:t>1. </a:t>
            </a:r>
            <a:r>
              <a:rPr lang="hi-IN" sz="2400" b="1" dirty="0" smtClean="0">
                <a:effectLst>
                  <a:outerShdw blurRad="38100" dist="38100" dir="2700000" algn="tl">
                    <a:srgbClr val="000000">
                      <a:alpha val="43137"/>
                    </a:srgbClr>
                  </a:outerShdw>
                </a:effectLst>
              </a:rPr>
              <a:t>स्वतन्त्र </a:t>
            </a:r>
            <a:r>
              <a:rPr lang="hi-IN" sz="2400" b="1" dirty="0" smtClean="0">
                <a:effectLst>
                  <a:outerShdw blurRad="38100" dist="38100" dir="2700000" algn="tl">
                    <a:srgbClr val="000000">
                      <a:alpha val="43137"/>
                    </a:srgbClr>
                  </a:outerShdw>
                </a:effectLst>
              </a:rPr>
              <a:t>चर </a:t>
            </a:r>
            <a:r>
              <a:rPr lang="en-US" sz="2400" b="1" dirty="0" smtClean="0">
                <a:effectLst>
                  <a:outerShdw blurRad="38100" dist="38100" dir="2700000" algn="tl">
                    <a:srgbClr val="000000">
                      <a:alpha val="43137"/>
                    </a:srgbClr>
                  </a:outerShdw>
                </a:effectLst>
              </a:rPr>
              <a:t>–</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जिस चर में प्रयोगकर्ता परिवर्तन या जोड़-तोड़ करता है</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उसे स्वतन्त्र चर कहा जाता है। स्वतन्त्र चर को </a:t>
            </a:r>
            <a:r>
              <a:rPr lang="en-US" sz="2400" dirty="0" smtClean="0">
                <a:effectLst>
                  <a:outerShdw blurRad="38100" dist="38100" dir="2700000" algn="tl">
                    <a:srgbClr val="000000">
                      <a:alpha val="43137"/>
                    </a:srgbClr>
                  </a:outerShdw>
                </a:effectLst>
              </a:rPr>
              <a:t>‘</a:t>
            </a:r>
            <a:r>
              <a:rPr lang="hi-IN" sz="2400" dirty="0" smtClean="0">
                <a:effectLst>
                  <a:outerShdw blurRad="38100" dist="38100" dir="2700000" algn="tl">
                    <a:srgbClr val="000000">
                      <a:alpha val="43137"/>
                    </a:srgbClr>
                  </a:outerShdw>
                </a:effectLst>
              </a:rPr>
              <a:t>कारण चर</a:t>
            </a:r>
            <a:r>
              <a:rPr lang="en-US" sz="2400" dirty="0" smtClean="0">
                <a:effectLst>
                  <a:outerShdw blurRad="38100" dist="38100" dir="2700000" algn="tl">
                    <a:srgbClr val="000000">
                      <a:alpha val="43137"/>
                    </a:srgbClr>
                  </a:outerShdw>
                </a:effectLst>
              </a:rPr>
              <a:t>’ (cause variable) </a:t>
            </a:r>
            <a:r>
              <a:rPr lang="hi-IN" sz="2400" dirty="0" smtClean="0">
                <a:effectLst>
                  <a:outerShdw blurRad="38100" dist="38100" dir="2700000" algn="tl">
                    <a:srgbClr val="000000">
                      <a:alpha val="43137"/>
                    </a:srgbClr>
                  </a:outerShdw>
                </a:effectLst>
              </a:rPr>
              <a:t>भी कहा जाता है। इसे </a:t>
            </a:r>
            <a:r>
              <a:rPr lang="en-US" sz="2400" dirty="0" smtClean="0">
                <a:effectLst>
                  <a:outerShdw blurRad="38100" dist="38100" dir="2700000" algn="tl">
                    <a:srgbClr val="000000">
                      <a:alpha val="43137"/>
                    </a:srgbClr>
                  </a:outerShdw>
                </a:effectLst>
              </a:rPr>
              <a:t>‘</a:t>
            </a:r>
            <a:r>
              <a:rPr lang="hi-IN" sz="2400" dirty="0" smtClean="0">
                <a:effectLst>
                  <a:outerShdw blurRad="38100" dist="38100" dir="2700000" algn="tl">
                    <a:srgbClr val="000000">
                      <a:alpha val="43137"/>
                    </a:srgbClr>
                  </a:outerShdw>
                </a:effectLst>
              </a:rPr>
              <a:t>प्रभावित करने वाला चर</a:t>
            </a:r>
            <a:r>
              <a:rPr lang="en-US" sz="2400" dirty="0" smtClean="0">
                <a:effectLst>
                  <a:outerShdw blurRad="38100" dist="38100" dir="2700000" algn="tl">
                    <a:srgbClr val="000000">
                      <a:alpha val="43137"/>
                    </a:srgbClr>
                  </a:outerShdw>
                </a:effectLst>
              </a:rPr>
              <a:t>’ (Influencing variable) </a:t>
            </a:r>
            <a:r>
              <a:rPr lang="hi-IN" sz="2400" dirty="0" smtClean="0">
                <a:effectLst>
                  <a:outerShdw blurRad="38100" dist="38100" dir="2700000" algn="tl">
                    <a:srgbClr val="000000">
                      <a:alpha val="43137"/>
                    </a:srgbClr>
                  </a:outerShdw>
                </a:effectLst>
              </a:rPr>
              <a:t>कहा जाता है क्येांकि यह किसी दूसरे चर को प्रभावित करता है।</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उदाहरण -</a:t>
            </a:r>
            <a:r>
              <a:rPr lang="en-US" sz="2400" b="1"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पढ़ाने का तरीका</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बुद्धि</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अभिवृत्ति</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व्यक्तित्व</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प्रेरणा</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आयु। </a:t>
            </a:r>
            <a:r>
              <a:rPr lang="hi-IN" sz="2400" dirty="0" smtClean="0">
                <a:effectLst>
                  <a:outerShdw blurRad="38100" dist="38100" dir="2700000" algn="tl">
                    <a:srgbClr val="000000">
                      <a:alpha val="43137"/>
                    </a:srgbClr>
                  </a:outerShdw>
                </a:effectLst>
              </a:rPr>
              <a:t>स्वतन्त्र चर दो प्रकार के होते हैं </a:t>
            </a:r>
            <a:r>
              <a:rPr lang="hi-IN" sz="2400" dirty="0" smtClean="0">
                <a:effectLst>
                  <a:outerShdw blurRad="38100" dist="38100" dir="2700000" algn="tl">
                    <a:srgbClr val="000000">
                      <a:alpha val="43137"/>
                    </a:srgbClr>
                  </a:outerShdw>
                </a:effectLst>
              </a:rPr>
              <a:t>-</a:t>
            </a:r>
            <a:endParaRPr lang="en-US" sz="2400" dirty="0" smtClean="0">
              <a:effectLst>
                <a:outerShdw blurRad="38100" dist="38100" dir="2700000" algn="tl">
                  <a:srgbClr val="000000">
                    <a:alpha val="43137"/>
                  </a:srgbClr>
                </a:outerShdw>
              </a:effectLst>
            </a:endParaRPr>
          </a:p>
          <a:p>
            <a:pPr lvl="0" fontAlgn="base"/>
            <a:r>
              <a:rPr lang="hi-IN" sz="2400" b="1" dirty="0" smtClean="0">
                <a:effectLst>
                  <a:outerShdw blurRad="38100" dist="38100" dir="2700000" algn="tl">
                    <a:srgbClr val="000000">
                      <a:alpha val="43137"/>
                    </a:srgbClr>
                  </a:outerShdw>
                </a:effectLst>
              </a:rPr>
              <a:t>संचालित चर (</a:t>
            </a:r>
            <a:r>
              <a:rPr lang="en-US" sz="2400" b="1" dirty="0" smtClean="0">
                <a:effectLst>
                  <a:outerShdw blurRad="38100" dist="38100" dir="2700000" algn="tl">
                    <a:srgbClr val="000000">
                      <a:alpha val="43137"/>
                    </a:srgbClr>
                  </a:outerShdw>
                </a:effectLst>
              </a:rPr>
              <a:t>Treatment variable)</a:t>
            </a:r>
          </a:p>
          <a:p>
            <a:pPr lvl="0" fontAlgn="base"/>
            <a:r>
              <a:rPr lang="hi-IN" sz="2400" b="1" dirty="0" smtClean="0">
                <a:effectLst>
                  <a:outerShdw blurRad="38100" dist="38100" dir="2700000" algn="tl">
                    <a:srgbClr val="000000">
                      <a:alpha val="43137"/>
                    </a:srgbClr>
                  </a:outerShdw>
                </a:effectLst>
              </a:rPr>
              <a:t>जैविक चर (</a:t>
            </a:r>
            <a:r>
              <a:rPr lang="en-US" sz="2400" b="1" dirty="0" err="1" smtClean="0">
                <a:effectLst>
                  <a:outerShdw blurRad="38100" dist="38100" dir="2700000" algn="tl">
                    <a:srgbClr val="000000">
                      <a:alpha val="43137"/>
                    </a:srgbClr>
                  </a:outerShdw>
                </a:effectLst>
              </a:rPr>
              <a:t>organismic</a:t>
            </a:r>
            <a:r>
              <a:rPr lang="en-US" sz="2400" b="1" dirty="0" smtClean="0">
                <a:effectLst>
                  <a:outerShdw blurRad="38100" dist="38100" dir="2700000" algn="tl">
                    <a:srgbClr val="000000">
                      <a:alpha val="43137"/>
                    </a:srgbClr>
                  </a:outerShdw>
                </a:effectLst>
              </a:rPr>
              <a:t> variable)</a:t>
            </a:r>
          </a:p>
          <a:p>
            <a:r>
              <a:rPr lang="hi-IN" sz="2400" dirty="0" smtClean="0">
                <a:effectLst>
                  <a:outerShdw blurRad="38100" dist="38100" dir="2700000" algn="tl">
                    <a:srgbClr val="000000">
                      <a:alpha val="43137"/>
                    </a:srgbClr>
                  </a:outerShdw>
                </a:effectLst>
              </a:rPr>
              <a:t>जिन चरों में शोधकर्ता द्वारा जोड़-तोड़ करना सम्भव होता है उसे संचालित चर कहते हैं</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जैसे - पढ़ाने का तरीका</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दण्ड</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पुरस्कार आदि। जिन चरों में शोधकर्ता द्वारा परिवर्तन सम्भव नहीं होता है उन्हें जैविक चर कहते हैं जैसे -बुद्धि</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प्रजाति</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आयु आदि।</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219201"/>
            <a:ext cx="11582400" cy="4860926"/>
          </a:xfrm>
        </p:spPr>
        <p:txBody>
          <a:bodyPr>
            <a:noAutofit/>
          </a:bodyPr>
          <a:lstStyle/>
          <a:p>
            <a:pPr fontAlgn="base">
              <a:buNone/>
            </a:pPr>
            <a:r>
              <a:rPr lang="en-US" sz="2400" b="1" dirty="0" smtClean="0">
                <a:effectLst>
                  <a:outerShdw blurRad="38100" dist="38100" dir="2700000" algn="tl">
                    <a:srgbClr val="000000">
                      <a:alpha val="43137"/>
                    </a:srgbClr>
                  </a:outerShdw>
                </a:effectLst>
              </a:rPr>
              <a:t>2. </a:t>
            </a:r>
            <a:r>
              <a:rPr lang="hi-IN" sz="2400" b="1" dirty="0" smtClean="0">
                <a:effectLst>
                  <a:outerShdw blurRad="38100" dist="38100" dir="2700000" algn="tl">
                    <a:srgbClr val="000000">
                      <a:alpha val="43137"/>
                    </a:srgbClr>
                  </a:outerShdw>
                </a:effectLst>
              </a:rPr>
              <a:t>आश्रित </a:t>
            </a:r>
            <a:r>
              <a:rPr lang="hi-IN" sz="2400" b="1" dirty="0" smtClean="0">
                <a:effectLst>
                  <a:outerShdw blurRad="38100" dist="38100" dir="2700000" algn="tl">
                    <a:srgbClr val="000000">
                      <a:alpha val="43137"/>
                    </a:srgbClr>
                  </a:outerShdw>
                </a:effectLst>
              </a:rPr>
              <a:t>चर -</a:t>
            </a:r>
            <a:r>
              <a:rPr lang="en-US" sz="2400" b="1"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स्वतन्त्र चर में जोड़-तोड़ के बाद उसका प्रभाव जिस चर पर देखा जाता है उसे आश्रित चर कहा जाता है। इसी कारण आश्रित चर को </a:t>
            </a:r>
            <a:r>
              <a:rPr lang="en-US" sz="2400" dirty="0" smtClean="0">
                <a:effectLst>
                  <a:outerShdw blurRad="38100" dist="38100" dir="2700000" algn="tl">
                    <a:srgbClr val="000000">
                      <a:alpha val="43137"/>
                    </a:srgbClr>
                  </a:outerShdw>
                </a:effectLst>
              </a:rPr>
              <a:t>‘</a:t>
            </a:r>
            <a:r>
              <a:rPr lang="hi-IN" sz="2400" dirty="0" smtClean="0">
                <a:effectLst>
                  <a:outerShdw blurRad="38100" dist="38100" dir="2700000" algn="tl">
                    <a:srgbClr val="000000">
                      <a:alpha val="43137"/>
                    </a:srgbClr>
                  </a:outerShdw>
                </a:effectLst>
              </a:rPr>
              <a:t>प्रभाव चर</a:t>
            </a:r>
            <a:r>
              <a:rPr lang="en-US" sz="2400" dirty="0" smtClean="0">
                <a:effectLst>
                  <a:outerShdw blurRad="38100" dist="38100" dir="2700000" algn="tl">
                    <a:srgbClr val="000000">
                      <a:alpha val="43137"/>
                    </a:srgbClr>
                  </a:outerShdw>
                </a:effectLst>
              </a:rPr>
              <a:t>’ (Effect Variable) </a:t>
            </a:r>
            <a:r>
              <a:rPr lang="hi-IN" sz="2400" dirty="0" smtClean="0">
                <a:effectLst>
                  <a:outerShdw blurRad="38100" dist="38100" dir="2700000" algn="tl">
                    <a:srgbClr val="000000">
                      <a:alpha val="43137"/>
                    </a:srgbClr>
                  </a:outerShdw>
                </a:effectLst>
              </a:rPr>
              <a:t>कहा जाता है। आश्रित चर के अवलोकन के बाद उसकी रिकार्डिग शोधकर्ता द्वारा की जाती है।यदि पढ़ाने की विधि के प्रभाव का अध्ययन हम शैक्षिक उपस्थित पर करना चाहते हैं तथा दो या तीन भिन्न-भिन्न विधियों से बच्चों को पढ़ाया जाए तथा इसका प्रभाव उनकी शैक्षिक उपलब्धि पर देखा जाए तो इस अध्ययन में </a:t>
            </a:r>
            <a:r>
              <a:rPr lang="en-US" sz="2400" dirty="0" smtClean="0">
                <a:effectLst>
                  <a:outerShdw blurRad="38100" dist="38100" dir="2700000" algn="tl">
                    <a:srgbClr val="000000">
                      <a:alpha val="43137"/>
                    </a:srgbClr>
                  </a:outerShdw>
                </a:effectLst>
              </a:rPr>
              <a:t>‘</a:t>
            </a:r>
            <a:r>
              <a:rPr lang="hi-IN" sz="2400" dirty="0" smtClean="0">
                <a:effectLst>
                  <a:outerShdw blurRad="38100" dist="38100" dir="2700000" algn="tl">
                    <a:srgbClr val="000000">
                      <a:alpha val="43137"/>
                    </a:srgbClr>
                  </a:outerShdw>
                </a:effectLst>
              </a:rPr>
              <a:t>पढ़ाने की विधि</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एक स्वतन्त्र चर है तथा </a:t>
            </a:r>
            <a:r>
              <a:rPr lang="en-US" sz="2400" dirty="0" smtClean="0">
                <a:effectLst>
                  <a:outerShdw blurRad="38100" dist="38100" dir="2700000" algn="tl">
                    <a:srgbClr val="000000">
                      <a:alpha val="43137"/>
                    </a:srgbClr>
                  </a:outerShdw>
                </a:effectLst>
              </a:rPr>
              <a:t>‘</a:t>
            </a:r>
            <a:r>
              <a:rPr lang="hi-IN" sz="2400" dirty="0" smtClean="0">
                <a:effectLst>
                  <a:outerShdw blurRad="38100" dist="38100" dir="2700000" algn="tl">
                    <a:srgbClr val="000000">
                      <a:alpha val="43137"/>
                    </a:srgbClr>
                  </a:outerShdw>
                </a:effectLst>
              </a:rPr>
              <a:t>शैक्षिक उपलब्धि</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एक आश्रित चर है</a:t>
            </a:r>
            <a:r>
              <a:rPr lang="hi-IN" sz="2400" dirty="0" smtClean="0">
                <a:effectLst>
                  <a:outerShdw blurRad="38100" dist="38100" dir="2700000" algn="tl">
                    <a:srgbClr val="000000">
                      <a:alpha val="43137"/>
                    </a:srgbClr>
                  </a:outerShdw>
                </a:effectLst>
              </a:rPr>
              <a:t>।</a:t>
            </a:r>
            <a:endParaRPr lang="en-US" sz="2400" dirty="0" smtClean="0">
              <a:effectLst>
                <a:outerShdw blurRad="38100" dist="38100" dir="2700000" algn="tl">
                  <a:srgbClr val="000000">
                    <a:alpha val="43137"/>
                  </a:srgbClr>
                </a:outerShdw>
              </a:effectLst>
            </a:endParaRPr>
          </a:p>
          <a:p>
            <a:pPr>
              <a:buNone/>
            </a:pPr>
            <a:r>
              <a:rPr lang="en-US" sz="2400" b="1" dirty="0" smtClean="0">
                <a:effectLst>
                  <a:outerShdw blurRad="38100" dist="38100" dir="2700000" algn="tl">
                    <a:srgbClr val="000000">
                      <a:alpha val="43137"/>
                    </a:srgbClr>
                  </a:outerShdw>
                </a:effectLst>
              </a:rPr>
              <a:t>3. </a:t>
            </a:r>
            <a:r>
              <a:rPr lang="hi-IN" sz="2400" b="1" dirty="0" smtClean="0">
                <a:effectLst>
                  <a:outerShdw blurRad="38100" dist="38100" dir="2700000" algn="tl">
                    <a:srgbClr val="000000">
                      <a:alpha val="43137"/>
                    </a:srgbClr>
                  </a:outerShdw>
                </a:effectLst>
              </a:rPr>
              <a:t>समाकलित </a:t>
            </a:r>
            <a:r>
              <a:rPr lang="hi-IN" sz="2400" b="1" dirty="0" smtClean="0">
                <a:effectLst>
                  <a:outerShdw blurRad="38100" dist="38100" dir="2700000" algn="tl">
                    <a:srgbClr val="000000">
                      <a:alpha val="43137"/>
                    </a:srgbClr>
                  </a:outerShdw>
                </a:effectLst>
              </a:rPr>
              <a:t>चर </a:t>
            </a:r>
            <a:r>
              <a:rPr lang="en-US" sz="2400" b="1" dirty="0" smtClean="0">
                <a:effectLst>
                  <a:outerShdw blurRad="38100" dist="38100" dir="2700000" algn="tl">
                    <a:srgbClr val="000000">
                      <a:alpha val="43137"/>
                    </a:srgbClr>
                  </a:outerShdw>
                </a:effectLst>
              </a:rPr>
              <a:t>–</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किसी भी अध्ययन में स्वतऩ् चर के अतिरिक्त ऐसे कुछ चर होते हैं तो आश्रित चर केा प्रभावित करते हैं। स्वतन्त्र चर का प्रभाव हमें आश्रित चर पर देखना होता है। चयनित स्वतन्त्र चर के अतिरिक्त सभी चर भी आश्रित चर केा प्रभावित कर सकते हैं। इन चरों केा समाकलित चर कहा जाता है। समाकलित चर दो प्रकार के होते हैं -</a:t>
            </a:r>
            <a:r>
              <a:rPr lang="en-US" sz="2400" dirty="0" smtClean="0">
                <a:effectLst>
                  <a:outerShdw blurRad="38100" dist="38100" dir="2700000" algn="tl">
                    <a:srgbClr val="000000">
                      <a:alpha val="43137"/>
                    </a:srgbClr>
                  </a:outerShdw>
                </a:effectLst>
              </a:rPr>
              <a:t/>
            </a:r>
            <a:br>
              <a:rPr lang="en-US" sz="2400" dirty="0" smtClean="0">
                <a:effectLst>
                  <a:outerShdw blurRad="38100" dist="38100" dir="2700000" algn="tl">
                    <a:srgbClr val="000000">
                      <a:alpha val="43137"/>
                    </a:srgbClr>
                  </a:outerShdw>
                </a:effectLst>
              </a:rPr>
            </a:br>
            <a:endParaRPr lang="en-US" sz="2400" dirty="0">
              <a:effectLst>
                <a:outerShdw blurRad="38100" dist="38100" dir="2700000" algn="tl">
                  <a:srgbClr val="000000">
                    <a:alpha val="43137"/>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11506200" cy="5791200"/>
          </a:xfrm>
        </p:spPr>
        <p:txBody>
          <a:bodyPr>
            <a:noAutofit/>
          </a:bodyPr>
          <a:lstStyle/>
          <a:p>
            <a:pPr lvl="0" fontAlgn="base">
              <a:buNone/>
            </a:pPr>
            <a:r>
              <a:rPr lang="en-US" sz="2400" b="1" dirty="0" smtClean="0">
                <a:effectLst>
                  <a:outerShdw blurRad="38100" dist="38100" dir="2700000" algn="tl">
                    <a:srgbClr val="000000">
                      <a:alpha val="43137"/>
                    </a:srgbClr>
                  </a:outerShdw>
                </a:effectLst>
              </a:rPr>
              <a:t>A. </a:t>
            </a:r>
            <a:r>
              <a:rPr lang="hi-IN" sz="2400" b="1" dirty="0" smtClean="0">
                <a:effectLst>
                  <a:outerShdw blurRad="38100" dist="38100" dir="2700000" algn="tl">
                    <a:srgbClr val="000000">
                      <a:alpha val="43137"/>
                    </a:srgbClr>
                  </a:outerShdw>
                </a:effectLst>
              </a:rPr>
              <a:t>हस्तक्षेपी </a:t>
            </a:r>
            <a:r>
              <a:rPr lang="hi-IN" sz="2400" b="1" dirty="0" smtClean="0">
                <a:effectLst>
                  <a:outerShdw blurRad="38100" dist="38100" dir="2700000" algn="tl">
                    <a:srgbClr val="000000">
                      <a:alpha val="43137"/>
                    </a:srgbClr>
                  </a:outerShdw>
                </a:effectLst>
              </a:rPr>
              <a:t>चर (</a:t>
            </a:r>
            <a:r>
              <a:rPr lang="en-US" sz="2400" b="1" dirty="0" smtClean="0">
                <a:effectLst>
                  <a:outerShdw blurRad="38100" dist="38100" dir="2700000" algn="tl">
                    <a:srgbClr val="000000">
                      <a:alpha val="43137"/>
                    </a:srgbClr>
                  </a:outerShdw>
                </a:effectLst>
              </a:rPr>
              <a:t>Intervening Variable) - </a:t>
            </a:r>
            <a:r>
              <a:rPr lang="hi-IN" sz="2400" dirty="0" smtClean="0">
                <a:effectLst>
                  <a:outerShdw blurRad="38100" dist="38100" dir="2700000" algn="tl">
                    <a:srgbClr val="000000">
                      <a:alpha val="43137"/>
                    </a:srgbClr>
                  </a:outerShdw>
                </a:effectLst>
              </a:rPr>
              <a:t>कुछ चर ऐसे होते हैं जिन्हें हम सीधे नियंत्रित नहीं कर सकते और न ही उनका मापन कर सकते हैं लेकिन उनकी उपस्थिति का आश्रित चर पर प्रभाव पड़ता है। इस प्रकार के चरों का उदाहरण -दुश्चिन्ता</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प्रेरणा तथा थकान आदि है। इन चरों का अवलोकन तथा संक्रियात्मक परिभाषीकरण करना भी मुष्किल होता है लेकिन इनको अनदेखा नहीं किया जा सकता। उपयुक्त शोध-डिजाइन के प्रयोग द्वारा इन्हें हम नियन्त्रित कर सकते हैं।</a:t>
            </a:r>
            <a:endParaRPr lang="en-US" sz="2400" dirty="0" smtClean="0">
              <a:effectLst>
                <a:outerShdw blurRad="38100" dist="38100" dir="2700000" algn="tl">
                  <a:srgbClr val="000000">
                    <a:alpha val="43137"/>
                  </a:srgbClr>
                </a:outerShdw>
              </a:effectLst>
            </a:endParaRPr>
          </a:p>
          <a:p>
            <a:pPr lvl="0" fontAlgn="base">
              <a:buNone/>
            </a:pPr>
            <a:r>
              <a:rPr lang="en-US" sz="2400" b="1" dirty="0" smtClean="0">
                <a:effectLst>
                  <a:outerShdw blurRad="38100" dist="38100" dir="2700000" algn="tl">
                    <a:srgbClr val="000000">
                      <a:alpha val="43137"/>
                    </a:srgbClr>
                  </a:outerShdw>
                </a:effectLst>
              </a:rPr>
              <a:t>B. </a:t>
            </a:r>
            <a:r>
              <a:rPr lang="hi-IN" sz="2400" b="1" dirty="0" smtClean="0">
                <a:effectLst>
                  <a:outerShdw blurRad="38100" dist="38100" dir="2700000" algn="tl">
                    <a:srgbClr val="000000">
                      <a:alpha val="43137"/>
                    </a:srgbClr>
                  </a:outerShdw>
                </a:effectLst>
              </a:rPr>
              <a:t>वाह्य </a:t>
            </a:r>
            <a:r>
              <a:rPr lang="hi-IN" sz="2400" b="1" dirty="0" smtClean="0">
                <a:effectLst>
                  <a:outerShdw blurRad="38100" dist="38100" dir="2700000" algn="tl">
                    <a:srgbClr val="000000">
                      <a:alpha val="43137"/>
                    </a:srgbClr>
                  </a:outerShdw>
                </a:effectLst>
              </a:rPr>
              <a:t>चर (</a:t>
            </a:r>
            <a:r>
              <a:rPr lang="en-US" sz="2400" b="1" dirty="0" smtClean="0">
                <a:effectLst>
                  <a:outerShdw blurRad="38100" dist="38100" dir="2700000" algn="tl">
                    <a:srgbClr val="000000">
                      <a:alpha val="43137"/>
                    </a:srgbClr>
                  </a:outerShdw>
                </a:effectLst>
              </a:rPr>
              <a:t>Extraneous Variable) - </a:t>
            </a:r>
            <a:r>
              <a:rPr lang="hi-IN" sz="2400" dirty="0" smtClean="0">
                <a:effectLst>
                  <a:outerShdw blurRad="38100" dist="38100" dir="2700000" algn="tl">
                    <a:srgbClr val="000000">
                      <a:alpha val="43137"/>
                    </a:srgbClr>
                  </a:outerShdw>
                </a:effectLst>
              </a:rPr>
              <a:t>स्वतन्त्र चर </a:t>
            </a:r>
            <a:r>
              <a:rPr lang="hi-IN" sz="2400" dirty="0" smtClean="0">
                <a:effectLst>
                  <a:outerShdw blurRad="38100" dist="38100" dir="2700000" algn="tl">
                    <a:srgbClr val="000000">
                      <a:alpha val="43137"/>
                    </a:srgbClr>
                  </a:outerShdw>
                </a:effectLst>
              </a:rPr>
              <a:t>का</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प्रभाव</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हम </a:t>
            </a:r>
            <a:r>
              <a:rPr lang="hi-IN" sz="2400" dirty="0" smtClean="0">
                <a:effectLst>
                  <a:outerShdw blurRad="38100" dist="38100" dir="2700000" algn="tl">
                    <a:srgbClr val="000000">
                      <a:alpha val="43137"/>
                    </a:srgbClr>
                  </a:outerShdw>
                </a:effectLst>
              </a:rPr>
              <a:t>आश्रित चर पर देखते हैं। ऐसे चर जिनका अध्ययन हमे नहीं करना होता या जिनमें </a:t>
            </a:r>
            <a:r>
              <a:rPr lang="hi-IN" sz="2400" dirty="0" smtClean="0">
                <a:effectLst>
                  <a:outerShdw blurRad="38100" dist="38100" dir="2700000" algn="tl">
                    <a:srgbClr val="000000">
                      <a:alpha val="43137"/>
                    </a:srgbClr>
                  </a:outerShdw>
                </a:effectLst>
              </a:rPr>
              <a:t>कोई</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जोड़-तोड़ </a:t>
            </a:r>
            <a:r>
              <a:rPr lang="hi-IN" sz="2400" dirty="0" smtClean="0">
                <a:effectLst>
                  <a:outerShdw blurRad="38100" dist="38100" dir="2700000" algn="tl">
                    <a:srgbClr val="000000">
                      <a:alpha val="43137"/>
                    </a:srgbClr>
                  </a:outerShdw>
                </a:effectLst>
              </a:rPr>
              <a:t>नहीं करना उनका प्रभाव भी आश्रित चर पर पड़ता है। इसलिये ऐसे चरों को </a:t>
            </a:r>
            <a:r>
              <a:rPr lang="hi-IN" sz="2400" dirty="0" smtClean="0">
                <a:effectLst>
                  <a:outerShdw blurRad="38100" dist="38100" dir="2700000" algn="tl">
                    <a:srgbClr val="000000">
                      <a:alpha val="43137"/>
                    </a:srgbClr>
                  </a:outerShdw>
                </a:effectLst>
              </a:rPr>
              <a:t>नियन्त्रित </a:t>
            </a:r>
            <a:r>
              <a:rPr lang="hi-IN" sz="2400" dirty="0" smtClean="0">
                <a:effectLst>
                  <a:outerShdw blurRad="38100" dist="38100" dir="2700000" algn="tl">
                    <a:srgbClr val="000000">
                      <a:alpha val="43137"/>
                    </a:srgbClr>
                  </a:outerShdw>
                </a:effectLst>
              </a:rPr>
              <a:t>करना आवश्यक होता है। इन्हे ही वाह्य चर कहते हैं। वाह्य चरों पर नियन्त्रण कई विधियों से किया जाता है। वाह्य </a:t>
            </a:r>
            <a:r>
              <a:rPr lang="hi-IN" sz="2400" dirty="0" smtClean="0">
                <a:effectLst>
                  <a:outerShdw blurRad="38100" dist="38100" dir="2700000" algn="tl">
                    <a:srgbClr val="000000">
                      <a:alpha val="43137"/>
                    </a:srgbClr>
                  </a:outerShdw>
                </a:effectLst>
              </a:rPr>
              <a:t>चर अध्ययन </a:t>
            </a:r>
            <a:r>
              <a:rPr lang="hi-IN" sz="2400" dirty="0" smtClean="0">
                <a:effectLst>
                  <a:outerShdw blurRad="38100" dist="38100" dir="2700000" algn="tl">
                    <a:srgbClr val="000000">
                      <a:alpha val="43137"/>
                    </a:srgbClr>
                  </a:outerShdw>
                </a:effectLst>
              </a:rPr>
              <a:t>के परिणाम को प्रभावित करते हैं तथा यह स्वतन्त्र चर तथा आश्रित चर दोनो से सहसम्बन्धित होते हैं</a:t>
            </a:r>
            <a:r>
              <a:rPr lang="hi-IN" sz="2400" dirty="0" smtClean="0">
                <a:effectLst>
                  <a:outerShdw blurRad="38100" dist="38100" dir="2700000" algn="tl">
                    <a:srgbClr val="000000">
                      <a:alpha val="43137"/>
                    </a:srgbClr>
                  </a:outerShdw>
                </a:effectLst>
              </a:rPr>
              <a:t>।</a:t>
            </a:r>
            <a:endParaRPr lang="en-US" sz="2400" dirty="0" smtClean="0">
              <a:effectLst>
                <a:outerShdw blurRad="38100" dist="38100" dir="2700000" algn="tl">
                  <a:srgbClr val="000000">
                    <a:alpha val="43137"/>
                  </a:srgbClr>
                </a:outerShdw>
              </a:effectLst>
            </a:endParaRPr>
          </a:p>
          <a:p>
            <a:pPr fontAlgn="base"/>
            <a:r>
              <a:rPr lang="hi-IN" sz="2400" dirty="0" smtClean="0">
                <a:effectLst>
                  <a:outerShdw blurRad="38100" dist="38100" dir="2700000" algn="tl">
                    <a:srgbClr val="000000">
                      <a:alpha val="43137"/>
                    </a:srgbClr>
                  </a:outerShdw>
                </a:effectLst>
              </a:rPr>
              <a:t>स्वतन्त्र चर - अध्यापक</a:t>
            </a:r>
            <a:endParaRPr lang="en-US" sz="2400" dirty="0" smtClean="0">
              <a:effectLst>
                <a:outerShdw blurRad="38100" dist="38100" dir="2700000" algn="tl">
                  <a:srgbClr val="000000">
                    <a:alpha val="43137"/>
                  </a:srgbClr>
                </a:outerShdw>
              </a:effectLst>
            </a:endParaRPr>
          </a:p>
          <a:p>
            <a:pPr fontAlgn="base"/>
            <a:r>
              <a:rPr lang="hi-IN" sz="2400" dirty="0" smtClean="0">
                <a:effectLst>
                  <a:outerShdw blurRad="38100" dist="38100" dir="2700000" algn="tl">
                    <a:srgbClr val="000000">
                      <a:alpha val="43137"/>
                    </a:srgbClr>
                  </a:outerShdw>
                </a:effectLst>
              </a:rPr>
              <a:t>आश्रित चर - परीक्षा परिणाम</a:t>
            </a:r>
            <a:endParaRPr lang="en-US" sz="2400" dirty="0" smtClean="0">
              <a:effectLst>
                <a:outerShdw blurRad="38100" dist="38100" dir="2700000" algn="tl">
                  <a:srgbClr val="000000">
                    <a:alpha val="43137"/>
                  </a:srgbClr>
                </a:outerShdw>
              </a:effectLst>
            </a:endParaRPr>
          </a:p>
          <a:p>
            <a:pPr fontAlgn="base"/>
            <a:r>
              <a:rPr lang="hi-IN" sz="2400" dirty="0" smtClean="0">
                <a:effectLst>
                  <a:outerShdw blurRad="38100" dist="38100" dir="2700000" algn="tl">
                    <a:srgbClr val="000000">
                      <a:alpha val="43137"/>
                    </a:srgbClr>
                  </a:outerShdw>
                </a:effectLst>
              </a:rPr>
              <a:t>वाहय चर - विद्यालय का </a:t>
            </a:r>
            <a:r>
              <a:rPr lang="hi-IN" sz="2400" dirty="0" smtClean="0">
                <a:effectLst>
                  <a:outerShdw blurRad="38100" dist="38100" dir="2700000" algn="tl">
                    <a:srgbClr val="000000">
                      <a:alpha val="43137"/>
                    </a:srgbClr>
                  </a:outerShdw>
                </a:effectLst>
              </a:rPr>
              <a:t>वातावरण</a:t>
            </a:r>
            <a:endParaRPr lang="en-US" sz="2400" dirty="0" smtClean="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295401"/>
            <a:ext cx="11582400" cy="4784726"/>
          </a:xfrm>
        </p:spPr>
        <p:txBody>
          <a:bodyPr>
            <a:normAutofit/>
          </a:bodyPr>
          <a:lstStyle/>
          <a:p>
            <a:pPr>
              <a:buNone/>
            </a:pPr>
            <a:r>
              <a:rPr lang="en-US" sz="2400" b="1" dirty="0" smtClean="0">
                <a:effectLst>
                  <a:outerShdw blurRad="38100" dist="38100" dir="2700000" algn="tl">
                    <a:srgbClr val="000000">
                      <a:alpha val="43137"/>
                    </a:srgbClr>
                  </a:outerShdw>
                </a:effectLst>
              </a:rPr>
              <a:t>4. </a:t>
            </a:r>
            <a:r>
              <a:rPr lang="hi-IN" sz="2400" b="1" dirty="0" smtClean="0">
                <a:effectLst>
                  <a:outerShdw blurRad="38100" dist="38100" dir="2700000" algn="tl">
                    <a:srgbClr val="000000">
                      <a:alpha val="43137"/>
                    </a:srgbClr>
                  </a:outerShdw>
                </a:effectLst>
              </a:rPr>
              <a:t>प्रयोगात्मक </a:t>
            </a:r>
            <a:r>
              <a:rPr lang="hi-IN" sz="2400" b="1" dirty="0" smtClean="0">
                <a:effectLst>
                  <a:outerShdw blurRad="38100" dist="38100" dir="2700000" algn="tl">
                    <a:srgbClr val="000000">
                      <a:alpha val="43137"/>
                    </a:srgbClr>
                  </a:outerShdw>
                </a:effectLst>
              </a:rPr>
              <a:t>समूह तथा नियन्त्रित समूह -</a:t>
            </a:r>
            <a:r>
              <a:rPr lang="en-US" sz="2400" b="1"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कार्य-कारण सम्बन्धों केा स्थापित करने के लिये हमें दो पारिस्थितियों केा संतुष्ट करना होता है। पहली परिस्थिति मे में यह देखना होता है यदि कारण है तो प्रभाव होगा तथा दूसरी परिस्थिति में हमें यह देखना हेाता है कि यदि कारण नहीं है तो प्रभाव भी नहीं हेागा। इसी कारण प्रयोगात्मक अनुसन्धान में दो समूह होते हैं - एक प्रयोगात्मक समूह तथा दूसरा नियन्त्रित समूह</a:t>
            </a:r>
            <a:r>
              <a:rPr lang="hi-IN" sz="2400" dirty="0" smtClean="0">
                <a:effectLst>
                  <a:outerShdw blurRad="38100" dist="38100" dir="2700000" algn="tl">
                    <a:srgbClr val="000000">
                      <a:alpha val="43137"/>
                    </a:srgbClr>
                  </a:outerShdw>
                </a:effectLst>
              </a:rPr>
              <a:t>।</a:t>
            </a:r>
            <a:endParaRPr lang="en-US" sz="2400" dirty="0" smtClean="0">
              <a:effectLst>
                <a:outerShdw blurRad="38100" dist="38100" dir="2700000" algn="tl">
                  <a:srgbClr val="000000">
                    <a:alpha val="43137"/>
                  </a:srgbClr>
                </a:outerShdw>
              </a:effectLst>
            </a:endParaRPr>
          </a:p>
          <a:p>
            <a:pPr lvl="0" fontAlgn="base">
              <a:buNone/>
            </a:pPr>
            <a:r>
              <a:rPr lang="en-US" sz="2400" b="1" dirty="0" smtClean="0">
                <a:effectLst>
                  <a:outerShdw blurRad="38100" dist="38100" dir="2700000" algn="tl">
                    <a:srgbClr val="000000">
                      <a:alpha val="43137"/>
                    </a:srgbClr>
                  </a:outerShdw>
                </a:effectLst>
              </a:rPr>
              <a:t>A. </a:t>
            </a:r>
            <a:r>
              <a:rPr lang="hi-IN" sz="2400" b="1" dirty="0" smtClean="0">
                <a:effectLst>
                  <a:outerShdw blurRad="38100" dist="38100" dir="2700000" algn="tl">
                    <a:srgbClr val="000000">
                      <a:alpha val="43137"/>
                    </a:srgbClr>
                  </a:outerShdw>
                </a:effectLst>
              </a:rPr>
              <a:t>प्रयोगात्मक </a:t>
            </a:r>
            <a:r>
              <a:rPr lang="hi-IN" sz="2400" b="1" dirty="0" smtClean="0">
                <a:effectLst>
                  <a:outerShdw blurRad="38100" dist="38100" dir="2700000" algn="tl">
                    <a:srgbClr val="000000">
                      <a:alpha val="43137"/>
                    </a:srgbClr>
                  </a:outerShdw>
                </a:effectLst>
              </a:rPr>
              <a:t>समूह -</a:t>
            </a:r>
            <a:r>
              <a:rPr lang="en-US" sz="2400" b="1"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इस समहू में शोधकर्ता द्वारा स्वतन्त्ऱ चर में जोड - तोड  किया जाता है। यह सिद्ध किया जाता है कि यदि कारण है तो इसका प्रभाव होगा। जोड़-तोड़ का प्रभाव आश्रित चर पर देखा जाता है।</a:t>
            </a:r>
            <a:endParaRPr lang="en-US" sz="2400" dirty="0" smtClean="0">
              <a:effectLst>
                <a:outerShdw blurRad="38100" dist="38100" dir="2700000" algn="tl">
                  <a:srgbClr val="000000">
                    <a:alpha val="43137"/>
                  </a:srgbClr>
                </a:outerShdw>
              </a:effectLst>
            </a:endParaRPr>
          </a:p>
          <a:p>
            <a:pPr lvl="0" fontAlgn="base">
              <a:buNone/>
            </a:pPr>
            <a:r>
              <a:rPr lang="en-US" sz="2400" b="1" dirty="0" smtClean="0">
                <a:effectLst>
                  <a:outerShdw blurRad="38100" dist="38100" dir="2700000" algn="tl">
                    <a:srgbClr val="000000">
                      <a:alpha val="43137"/>
                    </a:srgbClr>
                  </a:outerShdw>
                </a:effectLst>
              </a:rPr>
              <a:t>B. </a:t>
            </a:r>
            <a:r>
              <a:rPr lang="hi-IN" sz="2400" b="1" dirty="0" smtClean="0">
                <a:effectLst>
                  <a:outerShdw blurRad="38100" dist="38100" dir="2700000" algn="tl">
                    <a:srgbClr val="000000">
                      <a:alpha val="43137"/>
                    </a:srgbClr>
                  </a:outerShdw>
                </a:effectLst>
              </a:rPr>
              <a:t>नियन्त्रित </a:t>
            </a:r>
            <a:r>
              <a:rPr lang="hi-IN" sz="2400" b="1" dirty="0" smtClean="0">
                <a:effectLst>
                  <a:outerShdw blurRad="38100" dist="38100" dir="2700000" algn="tl">
                    <a:srgbClr val="000000">
                      <a:alpha val="43137"/>
                    </a:srgbClr>
                  </a:outerShdw>
                </a:effectLst>
              </a:rPr>
              <a:t>समूह -</a:t>
            </a:r>
            <a:r>
              <a:rPr lang="en-US" sz="2400" b="1"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इस समहू में शोधकतार् द्वारा स्वतन्त्ऱ चर में कोई जोड - तोड</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नहीं किया जाता है। यह सिद्ध किया जाता है कि यदि कारण नहीं है तो इसका प्रभाव भी नहीं है।</a:t>
            </a:r>
            <a:endParaRPr lang="en-US" sz="2400" dirty="0" smtClean="0">
              <a:effectLst>
                <a:outerShdw blurRad="38100" dist="38100" dir="2700000" algn="tl">
                  <a:srgbClr val="000000">
                    <a:alpha val="43137"/>
                  </a:srgbClr>
                </a:outerShdw>
              </a:effectLst>
            </a:endParaRPr>
          </a:p>
          <a:p>
            <a:pPr>
              <a:buNone/>
            </a:pPr>
            <a:endParaRPr lang="en-US" sz="2400" dirty="0">
              <a:effectLst>
                <a:outerShdw blurRad="38100" dist="38100" dir="2700000" algn="tl">
                  <a:srgbClr val="000000">
                    <a:alpha val="43137"/>
                  </a:srgbClr>
                </a:outerShdw>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b="1" dirty="0" smtClean="0"/>
              <a:t>प्रयोगात्मक अनुसन्धान की विशेषताएं</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hi-IN" sz="2400" dirty="0" smtClean="0">
                <a:effectLst>
                  <a:outerShdw blurRad="38100" dist="38100" dir="2700000" algn="tl">
                    <a:srgbClr val="000000">
                      <a:alpha val="43137"/>
                    </a:srgbClr>
                  </a:outerShdw>
                </a:effectLst>
              </a:rPr>
              <a:t>प्रयोगात्मक अनुसन्धान की चार प्रमुख विशेषताएं होती </a:t>
            </a:r>
            <a:r>
              <a:rPr lang="hi-IN" sz="2400" dirty="0" smtClean="0">
                <a:effectLst>
                  <a:outerShdw blurRad="38100" dist="38100" dir="2700000" algn="tl">
                    <a:srgbClr val="000000">
                      <a:alpha val="43137"/>
                    </a:srgbClr>
                  </a:outerShdw>
                </a:effectLst>
              </a:rPr>
              <a:t>है।</a:t>
            </a:r>
            <a:endParaRPr lang="en-US" sz="2400" dirty="0" smtClean="0">
              <a:effectLst>
                <a:outerShdw blurRad="38100" dist="38100" dir="2700000" algn="tl">
                  <a:srgbClr val="000000">
                    <a:alpha val="43137"/>
                  </a:srgbClr>
                </a:outerShdw>
              </a:effectLst>
            </a:endParaRPr>
          </a:p>
          <a:p>
            <a:pPr marL="457200" indent="-457200">
              <a:buAutoNum type="arabicPeriod"/>
            </a:pPr>
            <a:r>
              <a:rPr lang="hi-IN" sz="2400" b="1" dirty="0" smtClean="0">
                <a:effectLst>
                  <a:outerShdw blurRad="38100" dist="38100" dir="2700000" algn="tl">
                    <a:srgbClr val="000000">
                      <a:alpha val="43137"/>
                    </a:srgbClr>
                  </a:outerShdw>
                </a:effectLst>
              </a:rPr>
              <a:t>नियन्त्रण</a:t>
            </a:r>
            <a:r>
              <a:rPr lang="hi-IN" sz="2400" b="1" dirty="0" smtClean="0"/>
              <a:t> </a:t>
            </a:r>
            <a:r>
              <a:rPr lang="hi-IN" sz="2400" b="1" dirty="0" smtClean="0"/>
              <a:t>-</a:t>
            </a:r>
            <a:r>
              <a:rPr lang="en-US" sz="2400" b="1" dirty="0" smtClean="0"/>
              <a:t> </a:t>
            </a:r>
            <a:r>
              <a:rPr lang="hi-IN" sz="2400" dirty="0" smtClean="0"/>
              <a:t>नियन्त्रण प्रयोगात्मक अनुसन्धान की एक प्रमुख विशेषता है। प्रयोगात्मक अनुसन्धान में हमें स्वतन्त्र चर का प्रभाव आश्रित चर पर देखना होता है। विष्वसनीय परिणाम पाने के लिये वाहय चरों का नियन्त्रण अतिआवश्यक होता है। नियन्त्रण कई विधियो से किया जा सकता है</a:t>
            </a:r>
            <a:r>
              <a:rPr lang="hi-IN" sz="2400" dirty="0" smtClean="0"/>
              <a:t>।</a:t>
            </a:r>
            <a:endParaRPr lang="en-US" sz="2400" dirty="0" smtClean="0"/>
          </a:p>
          <a:p>
            <a:pPr marL="457200" indent="-457200">
              <a:buFont typeface="+mj-lt"/>
              <a:buAutoNum type="alphaLcParenR"/>
            </a:pPr>
            <a:r>
              <a:rPr lang="hi-IN" sz="2400" b="1" dirty="0" smtClean="0"/>
              <a:t>विलोपन (</a:t>
            </a:r>
            <a:r>
              <a:rPr lang="en-US" sz="2400" b="1" dirty="0" smtClean="0"/>
              <a:t>Elimination)</a:t>
            </a:r>
            <a:endParaRPr lang="en-US" sz="2400" dirty="0" smtClean="0"/>
          </a:p>
          <a:p>
            <a:pPr marL="457200" indent="-457200">
              <a:buFont typeface="+mj-lt"/>
              <a:buAutoNum type="alphaLcParenR"/>
            </a:pPr>
            <a:r>
              <a:rPr lang="hi-IN" sz="2400" b="1" dirty="0" smtClean="0"/>
              <a:t>यादृच्छिकीकरण (</a:t>
            </a:r>
            <a:r>
              <a:rPr lang="en-US" sz="2400" b="1" dirty="0" smtClean="0"/>
              <a:t>Randomization) </a:t>
            </a:r>
            <a:endParaRPr lang="en-US" sz="2400" dirty="0" smtClean="0"/>
          </a:p>
          <a:p>
            <a:pPr marL="457200" indent="-457200">
              <a:buFont typeface="+mj-lt"/>
              <a:buAutoNum type="alphaLcParenR"/>
            </a:pPr>
            <a:r>
              <a:rPr lang="hi-IN" sz="2400" b="1" dirty="0" smtClean="0"/>
              <a:t>वाह्यय चर को स्वतन्त्र चर के रूप में बदलना (</a:t>
            </a:r>
            <a:r>
              <a:rPr lang="en-US" sz="2400" b="1" dirty="0" smtClean="0"/>
              <a:t>To convert the Extraneous variable into a independent variable) </a:t>
            </a:r>
            <a:endParaRPr lang="en-US" sz="2400" dirty="0" smtClean="0"/>
          </a:p>
          <a:p>
            <a:pPr marL="457200" indent="-457200">
              <a:buFont typeface="+mj-lt"/>
              <a:buAutoNum type="alphaLcParenR"/>
            </a:pPr>
            <a:r>
              <a:rPr lang="hi-IN" sz="2400" b="1" dirty="0" smtClean="0"/>
              <a:t>प्रयोज्यों को सुमेलित करना (</a:t>
            </a:r>
            <a:r>
              <a:rPr lang="en-US" sz="2400" b="1" dirty="0" smtClean="0"/>
              <a:t>Matching Cases) </a:t>
            </a:r>
            <a:endParaRPr lang="en-US" sz="2400" dirty="0" smtClean="0"/>
          </a:p>
          <a:p>
            <a:pPr marL="457200" indent="-457200">
              <a:buFont typeface="+mj-lt"/>
              <a:buAutoNum type="alphaLcParenR"/>
            </a:pPr>
            <a:r>
              <a:rPr lang="hi-IN" sz="2400" b="1" dirty="0" smtClean="0"/>
              <a:t>समूहों को सुमेलित करना (</a:t>
            </a:r>
            <a:r>
              <a:rPr lang="en-US" sz="2400" b="1" dirty="0" smtClean="0"/>
              <a:t>Group Matching) </a:t>
            </a:r>
            <a:endParaRPr lang="en-US" sz="2400" dirty="0" smtClean="0"/>
          </a:p>
          <a:p>
            <a:pPr marL="457200" indent="-457200">
              <a:buFont typeface="+mj-lt"/>
              <a:buAutoNum type="alphaLcParenR"/>
            </a:pPr>
            <a:r>
              <a:rPr lang="hi-IN" sz="2400" b="1" dirty="0" smtClean="0"/>
              <a:t>सह प्रसरण विष्लेशण (</a:t>
            </a:r>
            <a:r>
              <a:rPr lang="en-US" sz="2400" b="1" dirty="0" smtClean="0"/>
              <a:t>Analysis of covariance ) </a:t>
            </a:r>
            <a:endParaRPr lang="en-US" sz="2400" dirty="0" smtClean="0"/>
          </a:p>
          <a:p>
            <a:pPr marL="457200" indent="-457200">
              <a:buAutoNum type="arabicPeriod"/>
            </a:pPr>
            <a:endParaRPr lang="en-US" sz="2400" dirty="0" smtClean="0"/>
          </a:p>
          <a:p>
            <a:endParaRPr lang="en-US" sz="2400" dirty="0" smtClean="0">
              <a:effectLst>
                <a:outerShdw blurRad="38100" dist="38100" dir="2700000" algn="tl">
                  <a:srgbClr val="000000">
                    <a:alpha val="43137"/>
                  </a:srgbClr>
                </a:outerShdw>
              </a:effectLst>
            </a:endParaRPr>
          </a:p>
          <a:p>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143001"/>
            <a:ext cx="11582400" cy="4937126"/>
          </a:xfrm>
        </p:spPr>
        <p:txBody>
          <a:bodyPr>
            <a:normAutofit/>
          </a:bodyPr>
          <a:lstStyle/>
          <a:p>
            <a:pPr>
              <a:buNone/>
            </a:pPr>
            <a:r>
              <a:rPr lang="en-US" sz="2400" b="1" dirty="0" smtClean="0">
                <a:effectLst>
                  <a:outerShdw blurRad="38100" dist="38100" dir="2700000" algn="tl">
                    <a:srgbClr val="000000">
                      <a:alpha val="43137"/>
                    </a:srgbClr>
                  </a:outerShdw>
                </a:effectLst>
              </a:rPr>
              <a:t>2. </a:t>
            </a:r>
            <a:r>
              <a:rPr lang="hi-IN" sz="2400" b="1" dirty="0" smtClean="0">
                <a:effectLst>
                  <a:outerShdw blurRad="38100" dist="38100" dir="2700000" algn="tl">
                    <a:srgbClr val="000000">
                      <a:alpha val="43137"/>
                    </a:srgbClr>
                  </a:outerShdw>
                </a:effectLst>
              </a:rPr>
              <a:t>जोड़़-तोड </a:t>
            </a:r>
            <a:r>
              <a:rPr lang="hi-IN" sz="2400" b="1" dirty="0" smtClean="0">
                <a:effectLst>
                  <a:outerShdw blurRad="38100" dist="38100" dir="2700000" algn="tl">
                    <a:srgbClr val="000000">
                      <a:alpha val="43137"/>
                    </a:srgbClr>
                  </a:outerShdw>
                </a:effectLst>
              </a:rPr>
              <a:t>-</a:t>
            </a:r>
            <a:r>
              <a:rPr lang="hi-IN" sz="2400" dirty="0" smtClean="0">
                <a:effectLst>
                  <a:outerShdw blurRad="38100" dist="38100" dir="2700000" algn="tl">
                    <a:srgbClr val="000000">
                      <a:alpha val="43137"/>
                    </a:srgbClr>
                  </a:outerShdw>
                </a:effectLst>
              </a:rPr>
              <a:t>प्रयोगात्मक अनुसन्धान की प्रमुख विशेषता है - स्वतंत्र चर में जोड़-तोड़ करना। स्वतन्त्र चर में जेाड़-तोड़ करके उसके प्रभाव केा आश्रित चर पर देखा जाता है। स्वतन्त्र चर के उदाहरण है-आयु</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सामाजिक-आर्थिक स्तर</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कक्षा का वातावरण</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व्यक्तित्व की विशेषता आदि। इनमें से कुछ चरों में शोधकर्ता के द्वारा परिवर्तन किया जा सकता है। जैसे-शिक्षण विधि तथा पढ़ाने का विषय आदि। कुछ चरों में सीधे परिवर्तन न करके चयन द्वारा परिवर्तन किया जाता है जैसे- आयु</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बुद्धि</a:t>
            </a:r>
            <a:r>
              <a:rPr lang="en-US" sz="2400"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आदि। शोधकर्ता एक समय में एक या एक से अधिक स्वतन्त्र चरों में जोड़-तोड़ कर सकता है</a:t>
            </a:r>
            <a:r>
              <a:rPr lang="hi-IN" sz="2400" dirty="0" smtClean="0">
                <a:effectLst>
                  <a:outerShdw blurRad="38100" dist="38100" dir="2700000" algn="tl">
                    <a:srgbClr val="000000">
                      <a:alpha val="43137"/>
                    </a:srgbClr>
                  </a:outerShdw>
                </a:effectLst>
              </a:rPr>
              <a:t>।</a:t>
            </a:r>
            <a:endParaRPr lang="en-US" sz="2400" dirty="0" smtClean="0">
              <a:effectLst>
                <a:outerShdw blurRad="38100" dist="38100" dir="2700000" algn="tl">
                  <a:srgbClr val="000000">
                    <a:alpha val="43137"/>
                  </a:srgbClr>
                </a:outerShdw>
              </a:effectLst>
            </a:endParaRPr>
          </a:p>
          <a:p>
            <a:pPr>
              <a:buNone/>
            </a:pPr>
            <a:r>
              <a:rPr lang="en-US" sz="2400" dirty="0" smtClean="0">
                <a:effectLst>
                  <a:outerShdw blurRad="38100" dist="38100" dir="2700000" algn="tl">
                    <a:srgbClr val="000000">
                      <a:alpha val="43137"/>
                    </a:srgbClr>
                  </a:outerShdw>
                </a:effectLst>
              </a:rPr>
              <a:t>3. </a:t>
            </a:r>
            <a:r>
              <a:rPr lang="hi-IN" sz="2400" b="1" dirty="0" smtClean="0">
                <a:effectLst>
                  <a:outerShdw blurRad="38100" dist="38100" dir="2700000" algn="tl">
                    <a:srgbClr val="000000">
                      <a:alpha val="43137"/>
                    </a:srgbClr>
                  </a:outerShdw>
                </a:effectLst>
              </a:rPr>
              <a:t>अवलोकन -</a:t>
            </a:r>
            <a:r>
              <a:rPr lang="en-US" sz="2400" b="1"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प्रयोगात्मक अनुसन्धान में स्वतन्त्र चर मे जोड़-तोड़ करके उसके प्रभाव केा आश्रित चर पर देखा जाता है। आश्रित चर पर पड़ने वाले प्रभाव को सीधे नहीं देखा जा सकता। शैक्षिक उपलब्धि तथा अधिगम यदि आश्रित चर है तो इनकेा सीधे नहीं देखा जा सकता है। शैक्षिक उपलब्धि को परीक्षा में प्राप्त अंकों के अवलोकन के आधार पर देखा जाएगा।</a:t>
            </a:r>
            <a:endParaRPr lang="en-US" sz="2400" dirty="0" smtClean="0">
              <a:effectLst>
                <a:outerShdw blurRad="38100" dist="38100" dir="2700000" algn="tl">
                  <a:srgbClr val="000000">
                    <a:alpha val="43137"/>
                  </a:srgbClr>
                </a:outerShdw>
              </a:effectLst>
            </a:endParaRPr>
          </a:p>
          <a:p>
            <a:pPr>
              <a:buNone/>
            </a:pPr>
            <a:endParaRPr lang="en-US" sz="2400" dirty="0" smtClean="0"/>
          </a:p>
          <a:p>
            <a:pPr>
              <a:buNone/>
            </a:pPr>
            <a:endParaRPr lang="en-US" sz="2400" dirty="0">
              <a:effectLst>
                <a:outerShdw blurRad="38100" dist="38100" dir="2700000" algn="tl">
                  <a:srgbClr val="000000">
                    <a:alpha val="43137"/>
                  </a:srgbClr>
                </a:outerShdw>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143001"/>
            <a:ext cx="11582400" cy="4937126"/>
          </a:xfrm>
        </p:spPr>
        <p:txBody>
          <a:bodyPr>
            <a:normAutofit/>
          </a:bodyPr>
          <a:lstStyle/>
          <a:p>
            <a:pPr>
              <a:buNone/>
            </a:pPr>
            <a:r>
              <a:rPr lang="en-US" sz="2400" b="1" dirty="0" smtClean="0">
                <a:effectLst>
                  <a:outerShdw blurRad="38100" dist="38100" dir="2700000" algn="tl">
                    <a:srgbClr val="000000">
                      <a:alpha val="43137"/>
                    </a:srgbClr>
                  </a:outerShdw>
                </a:effectLst>
              </a:rPr>
              <a:t>4. </a:t>
            </a:r>
            <a:r>
              <a:rPr lang="hi-IN" sz="2400" b="1" dirty="0" smtClean="0">
                <a:effectLst>
                  <a:outerShdw blurRad="38100" dist="38100" dir="2700000" algn="tl">
                    <a:srgbClr val="000000">
                      <a:alpha val="43137"/>
                    </a:srgbClr>
                  </a:outerShdw>
                </a:effectLst>
              </a:rPr>
              <a:t>पुनरावृत्ति </a:t>
            </a:r>
            <a:r>
              <a:rPr lang="hi-IN" sz="2400" b="1" dirty="0" smtClean="0">
                <a:effectLst>
                  <a:outerShdw blurRad="38100" dist="38100" dir="2700000" algn="tl">
                    <a:srgbClr val="000000">
                      <a:alpha val="43137"/>
                    </a:srgbClr>
                  </a:outerShdw>
                </a:effectLst>
              </a:rPr>
              <a:t>-</a:t>
            </a:r>
            <a:r>
              <a:rPr lang="en-US" sz="2400" b="1" dirty="0" smtClean="0">
                <a:effectLst>
                  <a:outerShdw blurRad="38100" dist="38100" dir="2700000" algn="tl">
                    <a:srgbClr val="000000">
                      <a:alpha val="43137"/>
                    </a:srgbClr>
                  </a:outerShdw>
                </a:effectLst>
              </a:rPr>
              <a:t> </a:t>
            </a:r>
            <a:r>
              <a:rPr lang="hi-IN" sz="2400" dirty="0" smtClean="0">
                <a:effectLst>
                  <a:outerShdw blurRad="38100" dist="38100" dir="2700000" algn="tl">
                    <a:srgbClr val="000000">
                      <a:alpha val="43137"/>
                    </a:srgbClr>
                  </a:outerShdw>
                </a:effectLst>
              </a:rPr>
              <a:t>प्रयोगात्मक अनुसन्धान में यदि सभी वाहय चरों को नियन्त्रित करने का प्रयास किया गया तथा प्रयोज्यों को आबंटन यादृच्छिक विधि से किया जाए तब भी ऐसे बहुत से कारक हो सकते हैं जो अध्ययन के परिणामों केा प्रभावित कर सकते हैं। पुनरावृत्ति के द्वारा इस तरह के समस्या का समाधान किया जा सकता है । यदि किसी प्रयोग में </a:t>
            </a:r>
            <a:r>
              <a:rPr lang="en-US" sz="2400" dirty="0" smtClean="0">
                <a:effectLst>
                  <a:outerShdw blurRad="38100" dist="38100" dir="2700000" algn="tl">
                    <a:srgbClr val="000000">
                      <a:alpha val="43137"/>
                    </a:srgbClr>
                  </a:outerShdw>
                </a:effectLst>
              </a:rPr>
              <a:t>15-15 </a:t>
            </a:r>
            <a:r>
              <a:rPr lang="hi-IN" sz="2400" dirty="0" smtClean="0">
                <a:effectLst>
                  <a:outerShdw blurRad="38100" dist="38100" dir="2700000" algn="tl">
                    <a:srgbClr val="000000">
                      <a:alpha val="43137"/>
                    </a:srgbClr>
                  </a:outerShdw>
                </a:effectLst>
              </a:rPr>
              <a:t>प्रयोज्य प्रयोगात्मक तथा नियन्त्रित समूह में है तथा उनका आबंटन यादृच्छिक विधि से किया गया है तो यह एक प्रयोग न होकर </a:t>
            </a:r>
            <a:r>
              <a:rPr lang="en-US" sz="2400" dirty="0" smtClean="0">
                <a:effectLst>
                  <a:outerShdw blurRad="38100" dist="38100" dir="2700000" algn="tl">
                    <a:srgbClr val="000000">
                      <a:alpha val="43137"/>
                    </a:srgbClr>
                  </a:outerShdw>
                </a:effectLst>
              </a:rPr>
              <a:t>15 </a:t>
            </a:r>
            <a:r>
              <a:rPr lang="hi-IN" sz="2400" dirty="0" smtClean="0">
                <a:effectLst>
                  <a:outerShdw blurRad="38100" dist="38100" dir="2700000" algn="tl">
                    <a:srgbClr val="000000">
                      <a:alpha val="43137"/>
                    </a:srgbClr>
                  </a:outerShdw>
                </a:effectLst>
              </a:rPr>
              <a:t>समानान्तर प्रयोग होते हैं। प्रत्येक जोड़े को अपने आप में एक प्रयोग माना जाता है।</a:t>
            </a:r>
            <a:endParaRPr lang="en-US" sz="2400" dirty="0" smtClean="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sz="2400" dirty="0" smtClean="0">
                <a:effectLst>
                  <a:outerShdw blurRad="38100" dist="38100" dir="2700000" algn="tl">
                    <a:srgbClr val="000000">
                      <a:alpha val="43137"/>
                    </a:srgbClr>
                  </a:outerShdw>
                </a:effectLst>
              </a:rPr>
              <a:t>कार्य-कारण सम्बन्धों को स्थापित करने के लिये प्रयोगात्मक शोध में दो समूह होते </a:t>
            </a:r>
            <a:r>
              <a:rPr lang="hi-IN" sz="2400" dirty="0" smtClean="0">
                <a:effectLst>
                  <a:outerShdw blurRad="38100" dist="38100" dir="2700000" algn="tl">
                    <a:srgbClr val="000000">
                      <a:alpha val="43137"/>
                    </a:srgbClr>
                  </a:outerShdw>
                </a:effectLst>
              </a:rPr>
              <a:t>हैं</a:t>
            </a:r>
            <a:r>
              <a:rPr lang="en-US" sz="2400" dirty="0" smtClean="0">
                <a:effectLst>
                  <a:outerShdw blurRad="38100" dist="38100" dir="2700000" algn="tl">
                    <a:srgbClr val="000000">
                      <a:alpha val="43137"/>
                    </a:srgbClr>
                  </a:outerShdw>
                </a:effectLst>
              </a:rPr>
              <a:t>:</a:t>
            </a:r>
            <a:r>
              <a:rPr lang="hi-IN" sz="2400" dirty="0" smtClean="0">
                <a:effectLst>
                  <a:outerShdw blurRad="38100" dist="38100" dir="2700000" algn="tl">
                    <a:srgbClr val="000000">
                      <a:alpha val="43137"/>
                    </a:srgbClr>
                  </a:outerShdw>
                </a:effectLst>
              </a:rPr>
              <a:t/>
            </a:r>
            <a:br>
              <a:rPr lang="hi-IN" sz="2400" dirty="0" smtClean="0">
                <a:effectLst>
                  <a:outerShdw blurRad="38100" dist="38100" dir="2700000" algn="tl">
                    <a:srgbClr val="000000">
                      <a:alpha val="43137"/>
                    </a:srgbClr>
                  </a:outerShdw>
                </a:effectLst>
              </a:rPr>
            </a:br>
            <a:endParaRPr lang="hi-IN" sz="2400" dirty="0" smtClean="0">
              <a:effectLst>
                <a:outerShdw blurRad="38100" dist="38100" dir="2700000" algn="tl">
                  <a:srgbClr val="000000">
                    <a:alpha val="43137"/>
                  </a:srgbClr>
                </a:outerShdw>
              </a:effectLst>
            </a:endParaRPr>
          </a:p>
          <a:p>
            <a:r>
              <a:rPr lang="hi-IN" sz="2400" b="1" dirty="0" smtClean="0">
                <a:effectLst>
                  <a:outerShdw blurRad="38100" dist="38100" dir="2700000" algn="tl">
                    <a:srgbClr val="000000">
                      <a:alpha val="43137"/>
                    </a:srgbClr>
                  </a:outerShdw>
                </a:effectLst>
              </a:rPr>
              <a:t>प्रयोगात्मक समूह</a:t>
            </a:r>
            <a:r>
              <a:rPr lang="hi-IN" sz="2400" dirty="0" smtClean="0">
                <a:effectLst>
                  <a:outerShdw blurRad="38100" dist="38100" dir="2700000" algn="tl">
                    <a:srgbClr val="000000">
                      <a:alpha val="43137"/>
                    </a:srgbClr>
                  </a:outerShdw>
                </a:effectLst>
              </a:rPr>
              <a:t> इस समूह में शोधकर्ता द्वारा स्वतंत्र चर में जोड़-तोड़ किया जाता है। यह सिद्ध किया जाता है कि यदि कारण है तो इसका प्रभाव होगा</a:t>
            </a:r>
            <a:r>
              <a:rPr lang="hi-IN" sz="2400" dirty="0" smtClean="0">
                <a:effectLst>
                  <a:outerShdw blurRad="38100" dist="38100" dir="2700000" algn="tl">
                    <a:srgbClr val="000000">
                      <a:alpha val="43137"/>
                    </a:srgbClr>
                  </a:outerShdw>
                </a:effectLst>
              </a:rPr>
              <a:t>।</a:t>
            </a:r>
            <a:endParaRPr lang="hi-IN" sz="2400" dirty="0" smtClean="0">
              <a:effectLst>
                <a:outerShdw blurRad="38100" dist="38100" dir="2700000" algn="tl">
                  <a:srgbClr val="000000">
                    <a:alpha val="43137"/>
                  </a:srgbClr>
                </a:outerShdw>
              </a:effectLst>
            </a:endParaRPr>
          </a:p>
          <a:p>
            <a:r>
              <a:rPr lang="hi-IN" sz="2400" b="1" dirty="0" smtClean="0">
                <a:effectLst>
                  <a:outerShdw blurRad="38100" dist="38100" dir="2700000" algn="tl">
                    <a:srgbClr val="000000">
                      <a:alpha val="43137"/>
                    </a:srgbClr>
                  </a:outerShdw>
                </a:effectLst>
              </a:rPr>
              <a:t>नियन्त्रित समूह</a:t>
            </a:r>
            <a:r>
              <a:rPr lang="hi-IN" sz="2400" dirty="0" smtClean="0">
                <a:effectLst>
                  <a:outerShdw blurRad="38100" dist="38100" dir="2700000" algn="tl">
                    <a:srgbClr val="000000">
                      <a:alpha val="43137"/>
                    </a:srgbClr>
                  </a:outerShdw>
                </a:effectLst>
              </a:rPr>
              <a:t> इस समूह में शोधकर्ता द्वारा स्वतंत्र चर में कोई जोड़-तोड़ नहीं किया जाता है। यह सिद्ध किया जाता है कि यदि कारण नहीं है तो इसका प्रभाव भी नहीं है।</a:t>
            </a:r>
          </a:p>
          <a:p>
            <a:endParaRPr lang="en-US" sz="2400" dirty="0">
              <a:effectLst>
                <a:outerShdw blurRad="38100" dist="38100" dir="2700000" algn="tl">
                  <a:srgbClr val="000000">
                    <a:alpha val="43137"/>
                  </a:srgbClr>
                </a:outerShdw>
              </a:effectL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94</TotalTime>
  <Words>1840</Words>
  <Application>Microsoft Office PowerPoint</Application>
  <PresentationFormat>Custom</PresentationFormat>
  <Paragraphs>117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Trek</vt:lpstr>
      <vt:lpstr>Slide 1</vt:lpstr>
      <vt:lpstr>अनुसंधान का अर्थ  (Meaning of Research)</vt:lpstr>
      <vt:lpstr>Slide 3</vt:lpstr>
      <vt:lpstr>Slide 4</vt:lpstr>
      <vt:lpstr>मनोवैज्ञानिक अनुसंधान का अर्थ
( Meaning of Psychological Research)</vt:lpstr>
      <vt:lpstr>मनोवैज्ञानिक अनुसंधान की विशेषताएं
(Characteristics of psychological research)</vt:lpstr>
      <vt:lpstr>मनोवैज्ञानिक अनुसंधान की प्रकृति (Nature of psychological research)</vt:lpstr>
      <vt:lpstr>Slide 8</vt:lpstr>
      <vt:lpstr>Slide 9</vt:lpstr>
      <vt:lpstr>Slide 10</vt:lpstr>
      <vt:lpstr>Slide 11</vt:lpstr>
      <vt:lpstr>Slide 12</vt:lpstr>
      <vt:lpstr>मनोवैज्ञानिक अनुसंधान का महत्व
(Importance of Psychological Research)</vt:lpstr>
      <vt:lpstr>मनोवैज्ञानिक अनुसंधान के मुख्य पद (Major steps in psychological research)</vt:lpstr>
      <vt:lpstr>मनोवैज्ञानिक अनुसंधान के प्रकार (Types of Psychological Research)</vt:lpstr>
      <vt:lpstr>प्रयोगात्मक अनुसंधान (Experimental Research)</vt:lpstr>
      <vt:lpstr>Slide 17</vt:lpstr>
      <vt:lpstr>चर  (variables)</vt:lpstr>
      <vt:lpstr>Slide 19</vt:lpstr>
      <vt:lpstr>Slide 20</vt:lpstr>
      <vt:lpstr>Slide 21</vt:lpstr>
      <vt:lpstr>प्रयोगात्मक अनुसन्धान की विशेषताएं </vt:lpstr>
      <vt:lpstr>Slide 23</vt:lpstr>
      <vt:lpstr>Slide 24</vt:lpstr>
      <vt:lpstr>Slide 25</vt:lpstr>
      <vt:lpstr>Slide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Approach </dc:title>
  <dc:creator>Unknown User</dc:creator>
  <cp:lastModifiedBy>LENOVO</cp:lastModifiedBy>
  <cp:revision>20</cp:revision>
  <dcterms:created xsi:type="dcterms:W3CDTF">2022-04-30T14:04:03Z</dcterms:created>
  <dcterms:modified xsi:type="dcterms:W3CDTF">2022-06-15T09:38:56Z</dcterms:modified>
</cp:coreProperties>
</file>