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5"/>
  </p:notesMasterIdLst>
  <p:sldIdLst>
    <p:sldId id="269" r:id="rId2"/>
    <p:sldId id="258" r:id="rId3"/>
    <p:sldId id="259" r:id="rId4"/>
    <p:sldId id="261" r:id="rId5"/>
    <p:sldId id="27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1" r:id="rId14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3" d="100"/>
          <a:sy n="73" d="100"/>
        </p:scale>
        <p:origin x="-127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9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50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51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52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53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pPr/>
              <a:t>2022/4/12</a:t>
            </a:fld>
            <a:endParaRPr lang="zh-CN" alt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pPr/>
              <a:t>2022/4/12</a:t>
            </a:fld>
            <a:endParaRPr lang="zh-CN" alt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D5B52ADC-5BFA-4FBD-BEE2-16096B7F4166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pPr/>
              <a:t>2022/4/12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pPr/>
              <a:t>2022/4/12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pPr/>
              <a:t>2022/4/12</a:t>
            </a:fld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pPr/>
              <a:t>2022/4/12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pPr/>
              <a:t>2022/4/12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pPr/>
              <a:t>2022/4/12</a:t>
            </a:fld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pPr/>
              <a:t>2022/4/12</a:t>
            </a:fld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pPr/>
              <a:t>2022/4/12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pPr/>
              <a:t>2022/4/12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70BC1078-46ED-40F9-8930-935BAD7C2B02}" type="datetimeFigureOut">
              <a:rPr lang="zh-CN" altLang="en-US" smtClean="0"/>
              <a:pPr/>
              <a:t>2022/4/12</a:t>
            </a:fld>
            <a:endParaRPr lang="zh-CN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D5B52ADC-5BFA-4FBD-BEE2-16096B7F4166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measurement-and-scaling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70263" y="352697"/>
            <a:ext cx="8164286" cy="6021977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70708" y="444137"/>
            <a:ext cx="6087292" cy="1071154"/>
          </a:xfrm>
        </p:spPr>
        <p:txBody>
          <a:bodyPr>
            <a:noAutofit/>
          </a:bodyPr>
          <a:lstStyle/>
          <a:p>
            <a:r>
              <a:rPr lang="en-US" sz="4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Psychology Measurement </a:t>
            </a:r>
            <a:endParaRPr lang="en-US" sz="4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Content Placeholder 1048599"/>
          <p:cNvSpPr>
            <a:spLocks noGrp="1"/>
          </p:cNvSpPr>
          <p:nvPr>
            <p:ph idx="1"/>
          </p:nvPr>
        </p:nvSpPr>
        <p:spPr>
          <a:xfrm>
            <a:off x="628650" y="1776549"/>
            <a:ext cx="7886700" cy="4400413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altLang="en-US" sz="2000" b="1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Thorndike </a:t>
            </a:r>
            <a:r>
              <a:rPr lang="en-IN" altLang="en-US" sz="2000" b="1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के</a:t>
            </a:r>
            <a:r>
              <a:rPr lang="en-IN" altLang="en-US" sz="2000" b="1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1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अनुसार</a:t>
            </a:r>
            <a:r>
              <a:rPr lang="en-US" altLang="en-US" sz="2000" b="1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,</a:t>
            </a:r>
            <a:r>
              <a:rPr lang="en-US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"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प्रत्येक</a:t>
            </a:r>
            <a:r>
              <a:rPr lang="en-US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US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वस्तु</a:t>
            </a:r>
            <a:r>
              <a:rPr lang="en-US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यदि</a:t>
            </a:r>
            <a:r>
              <a:rPr lang="en-US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US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थोड़ा</a:t>
            </a:r>
            <a:r>
              <a:rPr lang="en-US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US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भी</a:t>
            </a:r>
            <a:r>
              <a:rPr lang="en-US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अस्तित्व</a:t>
            </a:r>
            <a:r>
              <a:rPr lang="en-US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US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रखती</a:t>
            </a:r>
            <a:r>
              <a:rPr lang="en-US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US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है</a:t>
            </a:r>
            <a:r>
              <a:rPr lang="en-US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,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तब</a:t>
            </a:r>
            <a:r>
              <a:rPr lang="en-US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US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वह</a:t>
            </a:r>
            <a:r>
              <a:rPr lang="en-US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US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किसी</a:t>
            </a:r>
            <a:r>
              <a:rPr lang="en-US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US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ना</a:t>
            </a:r>
            <a:r>
              <a:rPr lang="en-US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US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किसी</a:t>
            </a:r>
            <a:r>
              <a:rPr lang="en-US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US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मात्रा</a:t>
            </a:r>
            <a:r>
              <a:rPr lang="en-US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US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अस्तित्व</a:t>
            </a:r>
            <a:r>
              <a:rPr lang="en-US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US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रखती</a:t>
            </a:r>
            <a:r>
              <a:rPr lang="en-US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US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है</a:t>
            </a:r>
            <a:r>
              <a:rPr lang="en-US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US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तथा</a:t>
            </a:r>
            <a:r>
              <a:rPr lang="en-US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US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कोई</a:t>
            </a:r>
            <a:r>
              <a:rPr lang="en-US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US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भी</a:t>
            </a:r>
            <a:r>
              <a:rPr lang="en-US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US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वस्तु</a:t>
            </a:r>
            <a:r>
              <a:rPr lang="en-US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US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जिसका</a:t>
            </a:r>
            <a:r>
              <a:rPr lang="en-US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US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किसी</a:t>
            </a:r>
            <a:r>
              <a:rPr lang="en-US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US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मात्रा</a:t>
            </a:r>
            <a:r>
              <a:rPr lang="en-US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US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में</a:t>
            </a:r>
            <a:r>
              <a:rPr lang="en-US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अस्तित्व</a:t>
            </a:r>
            <a:r>
              <a:rPr lang="en-US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US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है</a:t>
            </a:r>
            <a:r>
              <a:rPr lang="en-US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, </a:t>
            </a:r>
            <a:r>
              <a:rPr lang="en-US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वह</a:t>
            </a:r>
            <a:r>
              <a:rPr lang="en-US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US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मापन</a:t>
            </a:r>
            <a:r>
              <a:rPr lang="en-US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US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के</a:t>
            </a:r>
            <a:r>
              <a:rPr lang="en-US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US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योग्य</a:t>
            </a:r>
            <a:r>
              <a:rPr lang="en-US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है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।</a:t>
            </a:r>
            <a:r>
              <a:rPr lang="en-US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" </a:t>
            </a:r>
            <a:endParaRPr lang="en-IN" sz="2000" dirty="0">
              <a:latin typeface="Arial Narrow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en-US" sz="2000" b="1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" </a:t>
            </a:r>
            <a:r>
              <a:rPr lang="en-US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Anything that exist at all, exist in some quantity and anything that exist in some quantity is capable of being measured.</a:t>
            </a:r>
            <a:r>
              <a:rPr lang="en-US" altLang="en-US" sz="2000" b="1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" - E. L. </a:t>
            </a:r>
            <a:r>
              <a:rPr lang="en-US" altLang="en-US" sz="2000" b="1" dirty="0" smtClean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Thorndike</a:t>
            </a:r>
          </a:p>
          <a:p>
            <a:pPr>
              <a:lnSpc>
                <a:spcPct val="150000"/>
              </a:lnSpc>
            </a:pPr>
            <a:r>
              <a:rPr lang="en-IN" altLang="en-US" sz="2000" b="1" dirty="0" err="1" smtClean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स्टीवेंस</a:t>
            </a:r>
            <a:r>
              <a:rPr lang="en-US" altLang="en-US" sz="2000" b="1" dirty="0" smtClean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1" dirty="0" err="1" smtClean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के</a:t>
            </a:r>
            <a:r>
              <a:rPr lang="en-IN" altLang="en-US" sz="2000" b="1" dirty="0" smtClean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1" dirty="0" err="1" smtClean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अनुसार</a:t>
            </a:r>
            <a:r>
              <a:rPr lang="en-US" altLang="en-US" sz="2000" b="1" dirty="0" smtClean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, " </a:t>
            </a:r>
            <a:r>
              <a:rPr lang="en-IN" altLang="en-US" sz="2000" dirty="0" smtClean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मापन</a:t>
            </a:r>
            <a:r>
              <a:rPr lang="en-US" altLang="en-US" sz="2000" dirty="0" smtClean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 smtClean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किसी</a:t>
            </a:r>
            <a:r>
              <a:rPr lang="en-IN" altLang="en-US" sz="2000" dirty="0" smtClean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 smtClean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निश्चित</a:t>
            </a:r>
            <a:r>
              <a:rPr lang="en-US" altLang="en-US" sz="2000" dirty="0" smtClean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 smtClean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स्वीकृत</a:t>
            </a:r>
            <a:r>
              <a:rPr lang="en-IN" altLang="en-US" sz="2000" dirty="0" smtClean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 smtClean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नियमों</a:t>
            </a:r>
            <a:r>
              <a:rPr lang="en-US" altLang="en-US" sz="2000" dirty="0" smtClean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 smtClean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के</a:t>
            </a:r>
            <a:r>
              <a:rPr lang="en-US" altLang="en-US" sz="2000" dirty="0" smtClean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 smtClean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अनुसार</a:t>
            </a:r>
            <a:r>
              <a:rPr lang="en-US" altLang="en-US" sz="2000" dirty="0" smtClean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 smtClean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वस्तुओं</a:t>
            </a:r>
            <a:r>
              <a:rPr lang="en-IN" altLang="en-US" sz="2000" dirty="0" smtClean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 smtClean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को</a:t>
            </a:r>
            <a:r>
              <a:rPr lang="en-US" altLang="en-US" sz="2000" dirty="0" smtClean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US" altLang="en-US" sz="2000" dirty="0" err="1" smtClean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अंक</a:t>
            </a:r>
            <a:r>
              <a:rPr lang="en-US" altLang="en-US" sz="2000" dirty="0" smtClean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US" altLang="en-US" sz="2000" dirty="0" err="1" smtClean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प्रदान</a:t>
            </a:r>
            <a:r>
              <a:rPr lang="en-US" altLang="en-US" sz="2000" dirty="0" smtClean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US" altLang="en-US" sz="2000" dirty="0" err="1" smtClean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करने</a:t>
            </a:r>
            <a:r>
              <a:rPr lang="en-US" altLang="en-US" sz="2000" dirty="0" smtClean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US" altLang="en-US" sz="2000" dirty="0" err="1" smtClean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की</a:t>
            </a:r>
            <a:r>
              <a:rPr lang="en-US" altLang="en-US" sz="2000" dirty="0" smtClean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 smtClean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प्रक्रिया</a:t>
            </a:r>
            <a:r>
              <a:rPr lang="en-US" altLang="en-US" sz="2000" dirty="0" smtClean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US" altLang="en-US" sz="2000" dirty="0" err="1" smtClean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है</a:t>
            </a:r>
            <a:r>
              <a:rPr lang="en-IN" altLang="en-US" sz="2000" dirty="0" smtClean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।</a:t>
            </a:r>
            <a:r>
              <a:rPr lang="en-US" altLang="en-US" sz="2000" dirty="0" smtClean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US" altLang="en-US" sz="2000" b="1" dirty="0" smtClean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"</a:t>
            </a:r>
            <a:r>
              <a:rPr lang="en-US" altLang="en-US" sz="2000" dirty="0" smtClean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endParaRPr lang="en-IN" sz="2000" dirty="0" smtClean="0">
              <a:latin typeface="Arial Narrow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en-US" sz="2000" b="1" dirty="0" smtClean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" Measurement is the process of assigning numbers  to objects according to certain agreed rules." - </a:t>
            </a:r>
            <a:r>
              <a:rPr lang="en-US" altLang="en-US" sz="2000" b="1" dirty="0" err="1" smtClean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Stevense</a:t>
            </a:r>
            <a:endParaRPr lang="en-IN" sz="2000" dirty="0" smtClean="0">
              <a:latin typeface="Arial Narrow" pitchFamily="34" charset="0"/>
            </a:endParaRPr>
          </a:p>
          <a:p>
            <a:pPr>
              <a:lnSpc>
                <a:spcPct val="150000"/>
              </a:lnSpc>
            </a:pPr>
            <a:endParaRPr lang="en-IN" sz="2000" dirty="0">
              <a:latin typeface="Arial Narrow" pitchFamily="34" charset="0"/>
            </a:endParaRPr>
          </a:p>
        </p:txBody>
      </p:sp>
      <p:sp>
        <p:nvSpPr>
          <p:cNvPr id="1048599" name="Title 1048598"/>
          <p:cNvSpPr>
            <a:spLocks noGrp="1"/>
          </p:cNvSpPr>
          <p:nvPr>
            <p:ph type="title"/>
          </p:nvPr>
        </p:nvSpPr>
        <p:spPr>
          <a:xfrm>
            <a:off x="548640" y="299812"/>
            <a:ext cx="7955280" cy="1293857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sz="4800" b="1" dirty="0">
                <a:solidFill>
                  <a:srgbClr val="FFC000"/>
                </a:solidFill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Unit 1 - </a:t>
            </a:r>
            <a:r>
              <a:rPr lang="en-IN" altLang="en-US" sz="4800" b="1" dirty="0">
                <a:solidFill>
                  <a:srgbClr val="FFC000"/>
                </a:solidFill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मापन</a:t>
            </a:r>
            <a:r>
              <a:rPr lang="en-US" altLang="en-US" sz="4800" b="1" dirty="0">
                <a:solidFill>
                  <a:srgbClr val="FFC000"/>
                </a:solidFill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(Measurement)</a:t>
            </a:r>
            <a:endParaRPr lang="en-IN" sz="4800" dirty="0">
              <a:solidFill>
                <a:srgbClr val="FFC000"/>
              </a:solidFill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1" name="Content Placeholder 1048590"/>
          <p:cNvSpPr>
            <a:spLocks noGrp="1"/>
          </p:cNvSpPr>
          <p:nvPr>
            <p:ph idx="1"/>
          </p:nvPr>
        </p:nvSpPr>
        <p:spPr>
          <a:xfrm>
            <a:off x="628650" y="855747"/>
            <a:ext cx="7886700" cy="534911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IN" altLang="en-US" sz="2000" b="1" dirty="0" err="1" smtClean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लोरगे</a:t>
            </a:r>
            <a:r>
              <a:rPr lang="en-US" altLang="en-US" sz="2000" b="1" dirty="0" smtClean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1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के</a:t>
            </a:r>
            <a:r>
              <a:rPr lang="en-US" altLang="en-US" sz="2000" b="1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1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अनुसार</a:t>
            </a:r>
            <a:r>
              <a:rPr lang="en-IN" altLang="en-US" sz="2000" b="1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US" altLang="en-US" sz="2000" b="1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, " 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मापन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के</a:t>
            </a:r>
            <a:r>
              <a:rPr lang="en-US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US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अंतर्गत</a:t>
            </a:r>
            <a:r>
              <a:rPr lang="en-US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तीन</a:t>
            </a:r>
            <a:r>
              <a:rPr lang="en-US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US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मुख्य</a:t>
            </a:r>
            <a:r>
              <a:rPr lang="en-US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कारकों</a:t>
            </a:r>
            <a:r>
              <a:rPr lang="en-US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को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विचार</a:t>
            </a:r>
            <a:r>
              <a:rPr lang="en-US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करना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आवश्यक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है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US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-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प्रथम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वह</a:t>
            </a:r>
            <a:r>
              <a:rPr lang="en-US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वस्तुओं</a:t>
            </a:r>
            <a:r>
              <a:rPr lang="en-US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के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वर्ग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से</a:t>
            </a:r>
            <a:r>
              <a:rPr lang="en-US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संबंधित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होना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चाहिए</a:t>
            </a:r>
            <a:r>
              <a:rPr lang="en-US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,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द्वितीय</a:t>
            </a:r>
            <a:r>
              <a:rPr lang="en-US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वह</a:t>
            </a:r>
            <a:r>
              <a:rPr lang="en-US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US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अंकों</a:t>
            </a:r>
            <a:r>
              <a:rPr lang="en-US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US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के</a:t>
            </a:r>
            <a:r>
              <a:rPr lang="en-US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US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वर्ग</a:t>
            </a:r>
            <a:r>
              <a:rPr lang="en-US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US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से</a:t>
            </a:r>
            <a:r>
              <a:rPr lang="en-US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संबंधित</a:t>
            </a:r>
            <a:r>
              <a:rPr lang="en-US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होना</a:t>
            </a:r>
            <a:r>
              <a:rPr lang="en-US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चाहिए</a:t>
            </a:r>
            <a:r>
              <a:rPr lang="en-US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,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तृतीय</a:t>
            </a:r>
            <a:r>
              <a:rPr lang="en-US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वह</a:t>
            </a:r>
            <a:r>
              <a:rPr lang="en-US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उन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नियमों</a:t>
            </a:r>
            <a:r>
              <a:rPr lang="en-US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US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से</a:t>
            </a:r>
            <a:r>
              <a:rPr lang="en-US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US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संबंधित</a:t>
            </a:r>
            <a:r>
              <a:rPr lang="en-US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होना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चाहिए</a:t>
            </a:r>
            <a:r>
              <a:rPr lang="en-US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,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जिनके</a:t>
            </a:r>
            <a:r>
              <a:rPr lang="en-US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US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आधार</a:t>
            </a:r>
            <a:r>
              <a:rPr lang="en-US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पर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वस्तुओं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को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अंक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प्रदान</a:t>
            </a:r>
            <a:r>
              <a:rPr lang="en-US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किए</a:t>
            </a:r>
            <a:r>
              <a:rPr lang="en-US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जाते</a:t>
            </a:r>
            <a:r>
              <a:rPr lang="en-US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हैं</a:t>
            </a:r>
            <a:r>
              <a:rPr lang="en-IN" altLang="en-US" sz="2000" b="0" dirty="0" smtClean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।</a:t>
            </a:r>
            <a:r>
              <a:rPr lang="en-US" altLang="en-US" sz="2000" b="1" dirty="0" smtClean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“</a:t>
            </a:r>
          </a:p>
          <a:p>
            <a:pPr>
              <a:lnSpc>
                <a:spcPct val="150000"/>
              </a:lnSpc>
            </a:pPr>
            <a:r>
              <a:rPr lang="en-IN" altLang="en-US" sz="2000" dirty="0" err="1" smtClean="0">
                <a:effectLst>
                  <a:outerShdw blurRad="38100" dist="38100" dir="2700000" algn="br" rotWithShape="0">
                    <a:srgbClr val="000000"/>
                  </a:outerShdw>
                </a:effectLst>
              </a:rPr>
              <a:t>निष्कर्ष</a:t>
            </a:r>
            <a:r>
              <a:rPr lang="en-US" altLang="en-US" sz="2000" dirty="0" smtClean="0">
                <a:effectLst>
                  <a:outerShdw blurRad="38100" dist="38100" dir="2700000" algn="br" rotWithShape="0">
                    <a:srgbClr val="000000"/>
                  </a:outerShdw>
                </a:effectLst>
              </a:rPr>
              <a:t> </a:t>
            </a:r>
            <a:r>
              <a:rPr lang="en-US" altLang="en-US" sz="2000" dirty="0" err="1" smtClean="0">
                <a:effectLst>
                  <a:outerShdw blurRad="38100" dist="38100" dir="2700000" algn="br" rotWithShape="0">
                    <a:srgbClr val="000000"/>
                  </a:outerShdw>
                </a:effectLst>
              </a:rPr>
              <a:t>रूप</a:t>
            </a:r>
            <a:r>
              <a:rPr lang="en-US" altLang="en-US" sz="2000" dirty="0" smtClean="0">
                <a:effectLst>
                  <a:outerShdw blurRad="38100" dist="38100" dir="2700000" algn="br" rotWithShape="0">
                    <a:srgbClr val="000000"/>
                  </a:outerShdw>
                </a:effectLst>
              </a:rPr>
              <a:t> </a:t>
            </a:r>
            <a:r>
              <a:rPr lang="en-IN" altLang="en-US" sz="2000" dirty="0" err="1" smtClean="0">
                <a:effectLst>
                  <a:outerShdw blurRad="38100" dist="38100" dir="2700000" algn="br" rotWithShape="0">
                    <a:srgbClr val="000000"/>
                  </a:outerShdw>
                </a:effectLst>
              </a:rPr>
              <a:t>में</a:t>
            </a:r>
            <a:r>
              <a:rPr lang="en-IN" altLang="en-US" sz="2000" dirty="0" smtClean="0">
                <a:effectLst>
                  <a:outerShdw blurRad="38100" dist="38100" dir="2700000" algn="br" rotWithShape="0">
                    <a:srgbClr val="000000"/>
                  </a:outerShdw>
                </a:effectLst>
              </a:rPr>
              <a:t> </a:t>
            </a:r>
            <a:r>
              <a:rPr lang="en-IN" altLang="en-US" sz="2000" dirty="0" err="1" smtClean="0">
                <a:effectLst>
                  <a:outerShdw blurRad="38100" dist="38100" dir="2700000" algn="br" rotWithShape="0">
                    <a:srgbClr val="000000"/>
                  </a:outerShdw>
                </a:effectLst>
              </a:rPr>
              <a:t>कहा</a:t>
            </a:r>
            <a:r>
              <a:rPr lang="en-IN" altLang="en-US" sz="2000" dirty="0" smtClean="0">
                <a:effectLst>
                  <a:outerShdw blurRad="38100" dist="38100" dir="2700000" algn="br" rotWithShape="0">
                    <a:srgbClr val="000000"/>
                  </a:outerShdw>
                </a:effectLst>
              </a:rPr>
              <a:t> </a:t>
            </a:r>
            <a:r>
              <a:rPr lang="en-IN" altLang="en-US" sz="2000" dirty="0" err="1" smtClean="0">
                <a:effectLst>
                  <a:outerShdw blurRad="38100" dist="38100" dir="2700000" algn="br" rotWithShape="0">
                    <a:srgbClr val="000000"/>
                  </a:outerShdw>
                </a:effectLst>
              </a:rPr>
              <a:t>जा</a:t>
            </a:r>
            <a:r>
              <a:rPr lang="en-IN" altLang="en-US" sz="2000" dirty="0" smtClean="0">
                <a:effectLst>
                  <a:outerShdw blurRad="38100" dist="38100" dir="2700000" algn="br" rotWithShape="0">
                    <a:srgbClr val="000000"/>
                  </a:outerShdw>
                </a:effectLst>
              </a:rPr>
              <a:t> </a:t>
            </a:r>
            <a:r>
              <a:rPr lang="en-IN" altLang="en-US" sz="2000" dirty="0" err="1" smtClean="0">
                <a:effectLst>
                  <a:outerShdw blurRad="38100" dist="38100" dir="2700000" algn="br" rotWithShape="0">
                    <a:srgbClr val="000000"/>
                  </a:outerShdw>
                </a:effectLst>
              </a:rPr>
              <a:t>सकता</a:t>
            </a:r>
            <a:r>
              <a:rPr lang="en-IN" altLang="en-US" sz="2000" dirty="0" smtClean="0">
                <a:effectLst>
                  <a:outerShdw blurRad="38100" dist="38100" dir="2700000" algn="br" rotWithShape="0">
                    <a:srgbClr val="000000"/>
                  </a:outerShdw>
                </a:effectLst>
              </a:rPr>
              <a:t> </a:t>
            </a:r>
            <a:r>
              <a:rPr lang="en-IN" altLang="en-US" sz="2000" dirty="0" err="1" smtClean="0">
                <a:effectLst>
                  <a:outerShdw blurRad="38100" dist="38100" dir="2700000" algn="br" rotWithShape="0">
                    <a:srgbClr val="000000"/>
                  </a:outerShdw>
                </a:effectLst>
              </a:rPr>
              <a:t>है</a:t>
            </a:r>
            <a:r>
              <a:rPr lang="en-IN" altLang="en-US" sz="2000" dirty="0" smtClean="0">
                <a:effectLst>
                  <a:outerShdw blurRad="38100" dist="38100" dir="2700000" algn="br" rotWithShape="0">
                    <a:srgbClr val="000000"/>
                  </a:outerShdw>
                </a:effectLst>
              </a:rPr>
              <a:t> </a:t>
            </a:r>
            <a:r>
              <a:rPr lang="en-IN" altLang="en-US" sz="2000" dirty="0" err="1" smtClean="0">
                <a:effectLst>
                  <a:outerShdw blurRad="38100" dist="38100" dir="2700000" algn="br" rotWithShape="0">
                    <a:srgbClr val="000000"/>
                  </a:outerShdw>
                </a:effectLst>
              </a:rPr>
              <a:t>कि</a:t>
            </a:r>
            <a:r>
              <a:rPr lang="en-IN" altLang="en-US" sz="2000" dirty="0" smtClean="0">
                <a:effectLst>
                  <a:outerShdw blurRad="38100" dist="38100" dir="2700000" algn="br" rotWithShape="0">
                    <a:srgbClr val="000000"/>
                  </a:outerShdw>
                </a:effectLst>
              </a:rPr>
              <a:t> </a:t>
            </a:r>
            <a:r>
              <a:rPr lang="en-IN" altLang="en-US" sz="2000" b="1" dirty="0" smtClean="0">
                <a:effectLst>
                  <a:outerShdw blurRad="38100" dist="38100" dir="2700000" algn="br" rotWithShape="0">
                    <a:srgbClr val="000000"/>
                  </a:outerShdw>
                </a:effectLst>
              </a:rPr>
              <a:t>मापन</a:t>
            </a:r>
            <a:r>
              <a:rPr lang="en-US" altLang="en-US" sz="2000" b="1" dirty="0" smtClean="0">
                <a:effectLst>
                  <a:outerShdw blurRad="38100" dist="38100" dir="2700000" algn="br" rotWithShape="0">
                    <a:srgbClr val="000000"/>
                  </a:outerShdw>
                </a:effectLst>
              </a:rPr>
              <a:t> </a:t>
            </a:r>
            <a:r>
              <a:rPr lang="en-US" altLang="en-US" sz="2000" b="1" dirty="0" err="1" smtClean="0">
                <a:effectLst>
                  <a:outerShdw blurRad="38100" dist="38100" dir="2700000" algn="br" rotWithShape="0">
                    <a:srgbClr val="000000"/>
                  </a:outerShdw>
                </a:effectLst>
              </a:rPr>
              <a:t>किसी</a:t>
            </a:r>
            <a:r>
              <a:rPr lang="en-US" altLang="en-US" sz="2000" b="1" dirty="0" smtClean="0">
                <a:effectLst>
                  <a:outerShdw blurRad="38100" dist="38100" dir="2700000" algn="br" rotWithShape="0">
                    <a:srgbClr val="000000"/>
                  </a:outerShdw>
                </a:effectLst>
              </a:rPr>
              <a:t> </a:t>
            </a:r>
            <a:r>
              <a:rPr lang="en-US" altLang="en-US" sz="2000" b="1" dirty="0" err="1" smtClean="0">
                <a:effectLst>
                  <a:outerShdw blurRad="38100" dist="38100" dir="2700000" algn="br" rotWithShape="0">
                    <a:srgbClr val="000000"/>
                  </a:outerShdw>
                </a:effectLst>
              </a:rPr>
              <a:t>वस्तु</a:t>
            </a:r>
            <a:r>
              <a:rPr lang="en-US" altLang="en-US" sz="2000" b="1" dirty="0" smtClean="0">
                <a:effectLst>
                  <a:outerShdw blurRad="38100" dist="38100" dir="2700000" algn="br" rotWithShape="0">
                    <a:srgbClr val="000000"/>
                  </a:outerShdw>
                </a:effectLst>
              </a:rPr>
              <a:t> </a:t>
            </a:r>
            <a:r>
              <a:rPr lang="en-US" altLang="en-US" sz="2000" b="1" dirty="0" err="1" smtClean="0">
                <a:effectLst>
                  <a:outerShdw blurRad="38100" dist="38100" dir="2700000" algn="br" rotWithShape="0">
                    <a:srgbClr val="000000"/>
                  </a:outerShdw>
                </a:effectLst>
              </a:rPr>
              <a:t>अथवा</a:t>
            </a:r>
            <a:r>
              <a:rPr lang="en-US" altLang="en-US" sz="2000" b="1" dirty="0" smtClean="0">
                <a:effectLst>
                  <a:outerShdw blurRad="38100" dist="38100" dir="2700000" algn="br" rotWithShape="0">
                    <a:srgbClr val="000000"/>
                  </a:outerShdw>
                </a:effectLst>
              </a:rPr>
              <a:t> </a:t>
            </a:r>
            <a:r>
              <a:rPr lang="en-US" altLang="en-US" sz="2000" b="1" dirty="0" err="1" smtClean="0">
                <a:effectLst>
                  <a:outerShdw blurRad="38100" dist="38100" dir="2700000" algn="br" rotWithShape="0">
                    <a:srgbClr val="000000"/>
                  </a:outerShdw>
                </a:effectLst>
              </a:rPr>
              <a:t>व्यक्ति</a:t>
            </a:r>
            <a:r>
              <a:rPr lang="en-US" altLang="en-US" sz="2000" b="1" dirty="0" smtClean="0">
                <a:effectLst>
                  <a:outerShdw blurRad="38100" dist="38100" dir="2700000" algn="br" rotWithShape="0">
                    <a:srgbClr val="000000"/>
                  </a:outerShdw>
                </a:effectLst>
              </a:rPr>
              <a:t> </a:t>
            </a:r>
            <a:r>
              <a:rPr lang="en-US" altLang="en-US" sz="2000" b="1" dirty="0" err="1" smtClean="0">
                <a:effectLst>
                  <a:outerShdw blurRad="38100" dist="38100" dir="2700000" algn="br" rotWithShape="0">
                    <a:srgbClr val="000000"/>
                  </a:outerShdw>
                </a:effectLst>
              </a:rPr>
              <a:t>की</a:t>
            </a:r>
            <a:r>
              <a:rPr lang="en-US" altLang="en-US" sz="2000" b="1" dirty="0" smtClean="0">
                <a:effectLst>
                  <a:outerShdw blurRad="38100" dist="38100" dir="2700000" algn="br" rotWithShape="0">
                    <a:srgbClr val="000000"/>
                  </a:outerShdw>
                </a:effectLst>
              </a:rPr>
              <a:t> </a:t>
            </a:r>
            <a:r>
              <a:rPr lang="en-US" altLang="en-US" sz="2000" b="1" dirty="0" err="1" smtClean="0">
                <a:effectLst>
                  <a:outerShdw blurRad="38100" dist="38100" dir="2700000" algn="br" rotWithShape="0">
                    <a:srgbClr val="000000"/>
                  </a:outerShdw>
                </a:effectLst>
              </a:rPr>
              <a:t>विशेषताओं</a:t>
            </a:r>
            <a:r>
              <a:rPr lang="en-US" altLang="en-US" sz="2000" b="1" dirty="0" smtClean="0">
                <a:effectLst>
                  <a:outerShdw blurRad="38100" dist="38100" dir="2700000" algn="br" rotWithShape="0">
                    <a:srgbClr val="000000"/>
                  </a:outerShdw>
                </a:effectLst>
              </a:rPr>
              <a:t> </a:t>
            </a:r>
            <a:r>
              <a:rPr lang="en-IN" altLang="en-US" sz="2000" b="1" dirty="0" err="1" smtClean="0">
                <a:effectLst>
                  <a:outerShdw blurRad="38100" dist="38100" dir="2700000" algn="br" rotWithShape="0">
                    <a:srgbClr val="000000"/>
                  </a:outerShdw>
                </a:effectLst>
              </a:rPr>
              <a:t>को</a:t>
            </a:r>
            <a:r>
              <a:rPr lang="en-IN" altLang="en-US" sz="2000" b="1" dirty="0" smtClean="0">
                <a:effectLst>
                  <a:outerShdw blurRad="38100" dist="38100" dir="2700000" algn="br" rotWithShape="0">
                    <a:srgbClr val="000000"/>
                  </a:outerShdw>
                </a:effectLst>
              </a:rPr>
              <a:t> </a:t>
            </a:r>
            <a:r>
              <a:rPr lang="en-IN" altLang="en-US" sz="2000" b="1" dirty="0" err="1" smtClean="0">
                <a:effectLst>
                  <a:outerShdw blurRad="38100" dist="38100" dir="2700000" algn="br" rotWithShape="0">
                    <a:srgbClr val="000000"/>
                  </a:outerShdw>
                </a:effectLst>
              </a:rPr>
              <a:t>वस्तुनिष्ठ</a:t>
            </a:r>
            <a:r>
              <a:rPr lang="en-US" altLang="en-US" sz="2000" b="1" dirty="0" smtClean="0">
                <a:effectLst>
                  <a:outerShdw blurRad="38100" dist="38100" dir="2700000" algn="br" rotWithShape="0">
                    <a:srgbClr val="000000"/>
                  </a:outerShdw>
                </a:effectLst>
              </a:rPr>
              <a:t> </a:t>
            </a:r>
            <a:r>
              <a:rPr lang="en-US" altLang="en-US" sz="2000" b="1" dirty="0" err="1" smtClean="0">
                <a:effectLst>
                  <a:outerShdw blurRad="38100" dist="38100" dir="2700000" algn="br" rotWithShape="0">
                    <a:srgbClr val="000000"/>
                  </a:outerShdw>
                </a:effectLst>
              </a:rPr>
              <a:t>रूप</a:t>
            </a:r>
            <a:r>
              <a:rPr lang="en-US" altLang="en-US" sz="2000" b="1" dirty="0" smtClean="0">
                <a:effectLst>
                  <a:outerShdw blurRad="38100" dist="38100" dir="2700000" algn="br" rotWithShape="0">
                    <a:srgbClr val="000000"/>
                  </a:outerShdw>
                </a:effectLst>
              </a:rPr>
              <a:t> </a:t>
            </a:r>
            <a:r>
              <a:rPr lang="en-US" altLang="en-US" sz="2000" b="1" dirty="0" err="1" smtClean="0">
                <a:effectLst>
                  <a:outerShdw blurRad="38100" dist="38100" dir="2700000" algn="br" rotWithShape="0">
                    <a:srgbClr val="000000"/>
                  </a:outerShdw>
                </a:effectLst>
              </a:rPr>
              <a:t>में</a:t>
            </a:r>
            <a:r>
              <a:rPr lang="en-US" altLang="en-US" sz="2000" b="1" dirty="0" smtClean="0">
                <a:effectLst>
                  <a:outerShdw blurRad="38100" dist="38100" dir="2700000" algn="br" rotWithShape="0">
                    <a:srgbClr val="000000"/>
                  </a:outerShdw>
                </a:effectLst>
              </a:rPr>
              <a:t> </a:t>
            </a:r>
            <a:r>
              <a:rPr lang="en-IN" altLang="en-US" sz="2000" b="1" dirty="0" err="1" smtClean="0">
                <a:effectLst>
                  <a:outerShdw blurRad="38100" dist="38100" dir="2700000" algn="br" rotWithShape="0">
                    <a:srgbClr val="000000"/>
                  </a:outerShdw>
                </a:effectLst>
              </a:rPr>
              <a:t>निश्चित</a:t>
            </a:r>
            <a:r>
              <a:rPr lang="en-US" altLang="en-US" sz="2000" b="1" dirty="0" smtClean="0">
                <a:effectLst>
                  <a:outerShdw blurRad="38100" dist="38100" dir="2700000" algn="br" rotWithShape="0">
                    <a:srgbClr val="000000"/>
                  </a:outerShdw>
                </a:effectLst>
              </a:rPr>
              <a:t> </a:t>
            </a:r>
            <a:r>
              <a:rPr lang="en-US" altLang="en-US" sz="2000" b="1" dirty="0" err="1" smtClean="0">
                <a:effectLst>
                  <a:outerShdw blurRad="38100" dist="38100" dir="2700000" algn="br" rotWithShape="0">
                    <a:srgbClr val="000000"/>
                  </a:outerShdw>
                </a:effectLst>
              </a:rPr>
              <a:t>स्वीकृत</a:t>
            </a:r>
            <a:r>
              <a:rPr lang="en-US" altLang="en-US" sz="2000" b="1" dirty="0" smtClean="0">
                <a:effectLst>
                  <a:outerShdw blurRad="38100" dist="38100" dir="2700000" algn="br" rotWithShape="0">
                    <a:srgbClr val="000000"/>
                  </a:outerShdw>
                </a:effectLst>
              </a:rPr>
              <a:t> </a:t>
            </a:r>
            <a:r>
              <a:rPr lang="en-US" altLang="en-US" sz="2000" b="1" dirty="0" err="1" smtClean="0">
                <a:effectLst>
                  <a:outerShdw blurRad="38100" dist="38100" dir="2700000" algn="br" rotWithShape="0">
                    <a:srgbClr val="000000"/>
                  </a:outerShdw>
                </a:effectLst>
              </a:rPr>
              <a:t>नियमों</a:t>
            </a:r>
            <a:r>
              <a:rPr lang="en-US" altLang="en-US" sz="2000" b="1" dirty="0" smtClean="0">
                <a:effectLst>
                  <a:outerShdw blurRad="38100" dist="38100" dir="2700000" algn="br" rotWithShape="0">
                    <a:srgbClr val="000000"/>
                  </a:outerShdw>
                </a:effectLst>
              </a:rPr>
              <a:t> </a:t>
            </a:r>
            <a:r>
              <a:rPr lang="en-US" altLang="en-US" sz="2000" b="1" dirty="0" err="1" smtClean="0">
                <a:effectLst>
                  <a:outerShdw blurRad="38100" dist="38100" dir="2700000" algn="br" rotWithShape="0">
                    <a:srgbClr val="000000"/>
                  </a:outerShdw>
                </a:effectLst>
              </a:rPr>
              <a:t>के</a:t>
            </a:r>
            <a:r>
              <a:rPr lang="en-US" altLang="en-US" sz="2000" b="1" dirty="0" smtClean="0">
                <a:effectLst>
                  <a:outerShdw blurRad="38100" dist="38100" dir="2700000" algn="br" rotWithShape="0">
                    <a:srgbClr val="000000"/>
                  </a:outerShdw>
                </a:effectLst>
              </a:rPr>
              <a:t> </a:t>
            </a:r>
            <a:r>
              <a:rPr lang="en-US" altLang="en-US" sz="2000" b="1" dirty="0" err="1" smtClean="0">
                <a:effectLst>
                  <a:outerShdw blurRad="38100" dist="38100" dir="2700000" algn="br" rotWithShape="0">
                    <a:srgbClr val="000000"/>
                  </a:outerShdw>
                </a:effectLst>
              </a:rPr>
              <a:t>अनुसार</a:t>
            </a:r>
            <a:r>
              <a:rPr lang="en-US" altLang="en-US" sz="2000" b="1" dirty="0" smtClean="0">
                <a:effectLst>
                  <a:outerShdw blurRad="38100" dist="38100" dir="2700000" algn="br" rotWithShape="0">
                    <a:srgbClr val="000000"/>
                  </a:outerShdw>
                </a:effectLst>
              </a:rPr>
              <a:t> </a:t>
            </a:r>
            <a:r>
              <a:rPr lang="en-IN" altLang="en-US" sz="2000" b="1" dirty="0" err="1" smtClean="0">
                <a:effectLst>
                  <a:outerShdw blurRad="38100" dist="38100" dir="2700000" algn="br" rotWithShape="0">
                    <a:srgbClr val="000000"/>
                  </a:outerShdw>
                </a:effectLst>
              </a:rPr>
              <a:t>आंकिक</a:t>
            </a:r>
            <a:r>
              <a:rPr lang="en-US" altLang="en-US" sz="2000" b="1" dirty="0" smtClean="0">
                <a:effectLst>
                  <a:outerShdw blurRad="38100" dist="38100" dir="2700000" algn="br" rotWithShape="0">
                    <a:srgbClr val="000000"/>
                  </a:outerShdw>
                </a:effectLst>
              </a:rPr>
              <a:t> </a:t>
            </a:r>
            <a:r>
              <a:rPr lang="en-US" altLang="en-US" sz="2000" b="1" dirty="0" err="1" smtClean="0">
                <a:effectLst>
                  <a:outerShdw blurRad="38100" dist="38100" dir="2700000" algn="br" rotWithShape="0">
                    <a:srgbClr val="000000"/>
                  </a:outerShdw>
                </a:effectLst>
              </a:rPr>
              <a:t>संकेत</a:t>
            </a:r>
            <a:r>
              <a:rPr lang="en-US" altLang="en-US" sz="2000" b="1" dirty="0" smtClean="0">
                <a:effectLst>
                  <a:outerShdw blurRad="38100" dist="38100" dir="2700000" algn="br" rotWithShape="0">
                    <a:srgbClr val="000000"/>
                  </a:outerShdw>
                </a:effectLst>
              </a:rPr>
              <a:t> </a:t>
            </a:r>
            <a:r>
              <a:rPr lang="en-US" altLang="en-US" sz="2000" b="1" dirty="0" err="1" smtClean="0">
                <a:effectLst>
                  <a:outerShdw blurRad="38100" dist="38100" dir="2700000" algn="br" rotWithShape="0">
                    <a:srgbClr val="000000"/>
                  </a:outerShdw>
                </a:effectLst>
              </a:rPr>
              <a:t>चिन्ह</a:t>
            </a:r>
            <a:r>
              <a:rPr lang="en-US" altLang="en-US" sz="2000" b="1" dirty="0" smtClean="0">
                <a:effectLst>
                  <a:outerShdw blurRad="38100" dist="38100" dir="2700000" algn="br" rotWithShape="0">
                    <a:srgbClr val="000000"/>
                  </a:outerShdw>
                </a:effectLst>
              </a:rPr>
              <a:t> </a:t>
            </a:r>
            <a:r>
              <a:rPr lang="en-US" altLang="en-US" sz="2000" b="1" dirty="0" err="1" smtClean="0">
                <a:effectLst>
                  <a:outerShdw blurRad="38100" dist="38100" dir="2700000" algn="br" rotWithShape="0">
                    <a:srgbClr val="000000"/>
                  </a:outerShdw>
                </a:effectLst>
              </a:rPr>
              <a:t>प्रदान</a:t>
            </a:r>
            <a:r>
              <a:rPr lang="en-US" altLang="en-US" sz="2000" b="1" dirty="0" smtClean="0">
                <a:effectLst>
                  <a:outerShdw blurRad="38100" dist="38100" dir="2700000" algn="br" rotWithShape="0">
                    <a:srgbClr val="000000"/>
                  </a:outerShdw>
                </a:effectLst>
              </a:rPr>
              <a:t> </a:t>
            </a:r>
            <a:r>
              <a:rPr lang="en-US" altLang="en-US" sz="2000" b="1" dirty="0" err="1" smtClean="0">
                <a:effectLst>
                  <a:outerShdw blurRad="38100" dist="38100" dir="2700000" algn="br" rotWithShape="0">
                    <a:srgbClr val="000000"/>
                  </a:outerShdw>
                </a:effectLst>
              </a:rPr>
              <a:t>करने</a:t>
            </a:r>
            <a:r>
              <a:rPr lang="en-US" altLang="en-US" sz="2000" b="1" dirty="0" smtClean="0">
                <a:effectLst>
                  <a:outerShdw blurRad="38100" dist="38100" dir="2700000" algn="br" rotWithShape="0">
                    <a:srgbClr val="000000"/>
                  </a:outerShdw>
                </a:effectLst>
              </a:rPr>
              <a:t> </a:t>
            </a:r>
            <a:r>
              <a:rPr lang="en-US" altLang="en-US" sz="2000" b="1" dirty="0" err="1" smtClean="0">
                <a:effectLst>
                  <a:outerShdw blurRad="38100" dist="38100" dir="2700000" algn="br" rotWithShape="0">
                    <a:srgbClr val="000000"/>
                  </a:outerShdw>
                </a:effectLst>
              </a:rPr>
              <a:t>की</a:t>
            </a:r>
            <a:r>
              <a:rPr lang="en-US" altLang="en-US" sz="2000" b="1" dirty="0" smtClean="0">
                <a:effectLst>
                  <a:outerShdw blurRad="38100" dist="38100" dir="2700000" algn="br" rotWithShape="0">
                    <a:srgbClr val="000000"/>
                  </a:outerShdw>
                </a:effectLst>
              </a:rPr>
              <a:t> </a:t>
            </a:r>
            <a:r>
              <a:rPr lang="en-US" altLang="en-US" sz="2000" b="1" dirty="0" err="1" smtClean="0">
                <a:effectLst>
                  <a:outerShdw blurRad="38100" dist="38100" dir="2700000" algn="br" rotWithShape="0">
                    <a:srgbClr val="000000"/>
                  </a:outerShdw>
                </a:effectLst>
              </a:rPr>
              <a:t>प्रक्रिया</a:t>
            </a:r>
            <a:r>
              <a:rPr lang="en-US" altLang="en-US" sz="2000" b="1" dirty="0" smtClean="0">
                <a:effectLst>
                  <a:outerShdw blurRad="38100" dist="38100" dir="2700000" algn="br" rotWithShape="0">
                    <a:srgbClr val="000000"/>
                  </a:outerShdw>
                </a:effectLst>
              </a:rPr>
              <a:t> </a:t>
            </a:r>
            <a:r>
              <a:rPr lang="en-US" altLang="en-US" sz="2000" b="1" dirty="0" err="1" smtClean="0">
                <a:effectLst>
                  <a:outerShdw blurRad="38100" dist="38100" dir="2700000" algn="br" rotWithShape="0">
                    <a:srgbClr val="000000"/>
                  </a:outerShdw>
                </a:effectLst>
              </a:rPr>
              <a:t>है</a:t>
            </a:r>
            <a:r>
              <a:rPr lang="en-IN" altLang="en-US" sz="2000" b="1" dirty="0" smtClean="0">
                <a:effectLst>
                  <a:outerShdw blurRad="38100" dist="38100" dir="2700000" algn="br" rotWithShape="0">
                    <a:srgbClr val="000000"/>
                  </a:outerShdw>
                </a:effectLst>
              </a:rPr>
              <a:t>।</a:t>
            </a:r>
            <a:endParaRPr lang="en-IN" sz="2000" dirty="0" smtClean="0"/>
          </a:p>
          <a:p>
            <a:pPr>
              <a:lnSpc>
                <a:spcPct val="150000"/>
              </a:lnSpc>
            </a:pPr>
            <a:endParaRPr lang="en-IN" sz="2000" dirty="0"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9" name="Content Placeholder 1048588"/>
          <p:cNvSpPr>
            <a:spLocks noGrp="1"/>
          </p:cNvSpPr>
          <p:nvPr>
            <p:ph idx="1"/>
          </p:nvPr>
        </p:nvSpPr>
        <p:spPr>
          <a:xfrm>
            <a:off x="653142" y="2142308"/>
            <a:ext cx="8033657" cy="32134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IN" altLang="en-US" sz="2000" b="1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स्टीवेंस</a:t>
            </a:r>
            <a:r>
              <a:rPr lang="en-US" altLang="en-US" sz="2000" b="1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(S.S. </a:t>
            </a:r>
            <a:r>
              <a:rPr lang="en-US" altLang="en-US" sz="2000" b="1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Stevense</a:t>
            </a:r>
            <a:r>
              <a:rPr lang="en-US" altLang="en-US" sz="2000" b="1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, 1946)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द्वारा</a:t>
            </a:r>
            <a:r>
              <a:rPr lang="en-US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चार</a:t>
            </a:r>
            <a:r>
              <a:rPr lang="en-US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US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प्रमुख</a:t>
            </a:r>
            <a:r>
              <a:rPr lang="en-US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US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मापन</a:t>
            </a:r>
            <a:r>
              <a:rPr lang="en-US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US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के</a:t>
            </a:r>
            <a:r>
              <a:rPr lang="en-US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स्तरों</a:t>
            </a:r>
            <a:r>
              <a:rPr lang="en-US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US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का</a:t>
            </a:r>
            <a:r>
              <a:rPr lang="en-US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US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वर्णन</a:t>
            </a:r>
            <a:r>
              <a:rPr lang="en-US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US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किया</a:t>
            </a:r>
            <a:r>
              <a:rPr lang="en-US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US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है</a:t>
            </a:r>
            <a:r>
              <a:rPr lang="en-US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- </a:t>
            </a:r>
            <a:endParaRPr lang="en-IN" sz="2000" dirty="0">
              <a:latin typeface="Arial Narrow" pitchFamily="34" charset="0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IN" altLang="en-US" sz="2000" b="1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नामित</a:t>
            </a:r>
            <a:r>
              <a:rPr lang="en-US" altLang="en-US" sz="2000" b="1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US" altLang="en-US" sz="2000" b="1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स्तर</a:t>
            </a:r>
            <a:r>
              <a:rPr lang="en-US" altLang="en-US" sz="2000" b="1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US" altLang="en-US" sz="2000" b="1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का</a:t>
            </a:r>
            <a:r>
              <a:rPr lang="en-US" altLang="en-US" sz="2000" b="1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US" altLang="en-US" sz="2000" b="1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मापन</a:t>
            </a:r>
            <a:r>
              <a:rPr lang="en-US" altLang="en-US" sz="2000" b="1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(Nominal Level of Measurement )</a:t>
            </a:r>
            <a:endParaRPr lang="en-IN" sz="2000" b="1" dirty="0">
              <a:latin typeface="Arial Narrow" pitchFamily="34" charset="0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IN" altLang="en-US" sz="2000" b="1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कृमिक</a:t>
            </a:r>
            <a:r>
              <a:rPr lang="en-US" altLang="en-US" sz="2000" b="1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1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स्तर</a:t>
            </a:r>
            <a:r>
              <a:rPr lang="en-US" altLang="en-US" sz="2000" b="1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1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का</a:t>
            </a:r>
            <a:r>
              <a:rPr lang="en-US" altLang="en-US" sz="2000" b="1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1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मापन</a:t>
            </a:r>
            <a:r>
              <a:rPr lang="en-US" altLang="en-US" sz="2000" b="1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( Ordinal Level of Measurement)</a:t>
            </a:r>
            <a:endParaRPr lang="en-IN" sz="2000" b="1" dirty="0">
              <a:latin typeface="Arial Narrow" pitchFamily="34" charset="0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IN" altLang="en-US" sz="2000" b="1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अन्तराल</a:t>
            </a:r>
            <a:r>
              <a:rPr lang="en-US" altLang="en-US" sz="2000" b="1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1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स्तर</a:t>
            </a:r>
            <a:r>
              <a:rPr lang="en-US" altLang="en-US" sz="2000" b="1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1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का</a:t>
            </a:r>
            <a:r>
              <a:rPr lang="en-US" altLang="en-US" sz="2000" b="1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1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मापन</a:t>
            </a:r>
            <a:r>
              <a:rPr lang="en-US" altLang="en-US" sz="2000" b="1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(Interval Level of Measurement)</a:t>
            </a:r>
            <a:endParaRPr lang="en-IN" sz="2000" b="1" dirty="0">
              <a:latin typeface="Arial Narrow" pitchFamily="34" charset="0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IN" altLang="en-US" sz="2000" b="1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अनुपात</a:t>
            </a:r>
            <a:r>
              <a:rPr lang="en-US" altLang="en-US" sz="2000" b="1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1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स्तर</a:t>
            </a:r>
            <a:r>
              <a:rPr lang="en-US" altLang="en-US" sz="2000" b="1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1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का</a:t>
            </a:r>
            <a:r>
              <a:rPr lang="en-US" altLang="en-US" sz="2000" b="1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1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मापन</a:t>
            </a:r>
            <a:r>
              <a:rPr lang="en-US" altLang="en-US" sz="2000" b="1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(Ratio Level of Measurement)  </a:t>
            </a:r>
            <a:endParaRPr lang="en-IN" sz="2000" b="1" dirty="0">
              <a:latin typeface="Arial Narrow" pitchFamily="34" charset="0"/>
            </a:endParaRPr>
          </a:p>
        </p:txBody>
      </p:sp>
      <p:sp>
        <p:nvSpPr>
          <p:cNvPr id="1048588" name="Title 1048587"/>
          <p:cNvSpPr>
            <a:spLocks noGrp="1"/>
          </p:cNvSpPr>
          <p:nvPr>
            <p:ph type="title"/>
          </p:nvPr>
        </p:nvSpPr>
        <p:spPr>
          <a:xfrm>
            <a:off x="836023" y="457199"/>
            <a:ext cx="7197634" cy="1319349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IN" altLang="en-US" sz="4000" b="1" dirty="0">
                <a:solidFill>
                  <a:srgbClr val="FFC000"/>
                </a:solidFill>
                <a:latin typeface="Arial Narrow" pitchFamily="34" charset="0"/>
              </a:rPr>
              <a:t>मापन</a:t>
            </a:r>
            <a:r>
              <a:rPr lang="en-US" altLang="en-US" sz="4000" b="1" dirty="0">
                <a:solidFill>
                  <a:srgbClr val="FFC000"/>
                </a:solidFill>
                <a:latin typeface="Arial Narrow" pitchFamily="34" charset="0"/>
              </a:rPr>
              <a:t> </a:t>
            </a:r>
            <a:r>
              <a:rPr lang="en-IN" altLang="en-US" sz="4000" b="1" dirty="0" err="1">
                <a:solidFill>
                  <a:srgbClr val="FFC000"/>
                </a:solidFill>
                <a:latin typeface="Arial Narrow" pitchFamily="34" charset="0"/>
              </a:rPr>
              <a:t>के</a:t>
            </a:r>
            <a:r>
              <a:rPr lang="en-US" altLang="en-US" sz="4000" b="1" dirty="0">
                <a:solidFill>
                  <a:srgbClr val="FFC000"/>
                </a:solidFill>
                <a:latin typeface="Arial Narrow" pitchFamily="34" charset="0"/>
              </a:rPr>
              <a:t> </a:t>
            </a:r>
            <a:r>
              <a:rPr lang="en-IN" altLang="en-US" sz="4000" b="1" dirty="0" err="1">
                <a:solidFill>
                  <a:srgbClr val="FFC000"/>
                </a:solidFill>
                <a:latin typeface="Arial Narrow" pitchFamily="34" charset="0"/>
              </a:rPr>
              <a:t>स्तर</a:t>
            </a:r>
            <a:r>
              <a:rPr lang="en-US" altLang="en-US" sz="4000" b="1" dirty="0">
                <a:solidFill>
                  <a:srgbClr val="FFC000"/>
                </a:solidFill>
                <a:latin typeface="Arial Narrow" pitchFamily="34" charset="0"/>
              </a:rPr>
              <a:t> </a:t>
            </a:r>
            <a:br>
              <a:rPr lang="en-US" altLang="en-US" sz="4000" b="1" dirty="0">
                <a:solidFill>
                  <a:srgbClr val="FFC000"/>
                </a:solidFill>
                <a:latin typeface="Arial Narrow" pitchFamily="34" charset="0"/>
              </a:rPr>
            </a:br>
            <a:r>
              <a:rPr lang="en-US" altLang="en-US" sz="4000" b="1" dirty="0">
                <a:solidFill>
                  <a:srgbClr val="FFC000"/>
                </a:solidFill>
                <a:latin typeface="Arial Narrow" pitchFamily="34" charset="0"/>
              </a:rPr>
              <a:t>(Level of Measurement)</a:t>
            </a:r>
            <a:endParaRPr lang="en-IN" sz="4000" b="1" dirty="0">
              <a:solidFill>
                <a:srgbClr val="FFC000"/>
              </a:solidFill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ra\Desktop\New folder\44b2990d644ecb2de5f07ddf4314c39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666205"/>
            <a:ext cx="8064500" cy="54994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7" name="Content Placeholder 1048586"/>
          <p:cNvSpPr>
            <a:spLocks noGrp="1"/>
          </p:cNvSpPr>
          <p:nvPr>
            <p:ph idx="1"/>
          </p:nvPr>
        </p:nvSpPr>
        <p:spPr>
          <a:xfrm>
            <a:off x="483326" y="2164080"/>
            <a:ext cx="8229600" cy="3413760"/>
          </a:xfrm>
        </p:spPr>
        <p:txBody>
          <a:bodyPr>
            <a:normAutofit fontScale="91667" lnSpcReduction="10000"/>
          </a:bodyPr>
          <a:lstStyle/>
          <a:p>
            <a:pPr>
              <a:lnSpc>
                <a:spcPct val="150000"/>
              </a:lnSpc>
            </a:pP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नामित</a:t>
            </a:r>
            <a:r>
              <a:rPr lang="en-US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US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को</a:t>
            </a:r>
            <a:r>
              <a:rPr lang="en-US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अंग्रेजी</a:t>
            </a:r>
            <a:r>
              <a:rPr lang="en-US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US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में</a:t>
            </a:r>
            <a:r>
              <a:rPr lang="en-US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US" altLang="en-US" sz="2000" b="1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' Nominal '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कहते</a:t>
            </a:r>
            <a:r>
              <a:rPr lang="en-US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US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हैं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।</a:t>
            </a:r>
            <a:r>
              <a:rPr lang="en-US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यह</a:t>
            </a:r>
            <a:r>
              <a:rPr lang="en-US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लैटिन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भाषा</a:t>
            </a:r>
            <a:r>
              <a:rPr lang="en-US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US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का</a:t>
            </a:r>
            <a:r>
              <a:rPr lang="en-US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US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शब्द</a:t>
            </a:r>
            <a:r>
              <a:rPr lang="en-US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US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है</a:t>
            </a:r>
            <a:r>
              <a:rPr lang="en-US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,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जिसका</a:t>
            </a:r>
            <a:r>
              <a:rPr lang="en-US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US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अर्थ</a:t>
            </a:r>
            <a:r>
              <a:rPr lang="en-US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US" altLang="en-US" sz="2000" b="1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नाम</a:t>
            </a:r>
            <a:r>
              <a:rPr lang="en-US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है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।</a:t>
            </a:r>
            <a:r>
              <a:rPr lang="en-US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endParaRPr lang="en-IN" sz="2000" dirty="0">
              <a:latin typeface="Arial Narrow" pitchFamily="34" charset="0"/>
            </a:endParaRPr>
          </a:p>
          <a:p>
            <a:pPr>
              <a:lnSpc>
                <a:spcPct val="150000"/>
              </a:lnSpc>
            </a:pP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नामित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स्तर</a:t>
            </a:r>
            <a:r>
              <a:rPr lang="en-US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US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के</a:t>
            </a:r>
            <a:r>
              <a:rPr lang="en-US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US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मा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प</a:t>
            </a:r>
            <a:r>
              <a:rPr lang="en-US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न </a:t>
            </a:r>
            <a:r>
              <a:rPr lang="en-US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के</a:t>
            </a:r>
            <a:r>
              <a:rPr lang="en-US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US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अंतर्गत</a:t>
            </a:r>
            <a:r>
              <a:rPr lang="en-US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किसी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विशेष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गुण</a:t>
            </a:r>
            <a:r>
              <a:rPr lang="en-US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के</a:t>
            </a:r>
            <a:r>
              <a:rPr lang="en-US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आधार</a:t>
            </a:r>
            <a:r>
              <a:rPr lang="en-US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US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पर</a:t>
            </a:r>
            <a:r>
              <a:rPr lang="en-US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व्यक्तियों</a:t>
            </a:r>
            <a:r>
              <a:rPr lang="en-US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या</a:t>
            </a:r>
            <a:r>
              <a:rPr lang="en-US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को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विभिन्न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वर्गों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में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( Categories )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विभाजित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करते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हैं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तथा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उन्हें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एक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नाम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( name )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अथवा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आंकिक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संकेत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प्रदान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करते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हैं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।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लिंग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( sex )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के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आधार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पर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पुरूष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व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महिला</a:t>
            </a:r>
            <a:r>
              <a:rPr lang="en-US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,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विद्यार्थियों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को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माध्यम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के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आधार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पर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अंग्रेजी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माध्यम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व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हिन्दी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माध्यम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,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सामाजिक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आर्थिक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स्थिति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के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आधार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पर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निम्न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मध्यम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व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उच्च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स्थिति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निवास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के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आधार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पर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शहरी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व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ग्रामीण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,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महाविद्यालय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के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विद्यार्थियों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को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संकाय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के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आधार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पर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कला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,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विज्ञान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,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वाणिज्य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,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शिक्षा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व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विधि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संकाय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के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रूप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में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वर्गीकृत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किया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जाता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है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।</a:t>
            </a:r>
            <a:endParaRPr lang="en-IN" sz="2000" dirty="0">
              <a:latin typeface="Arial Narrow" pitchFamily="34" charset="0"/>
            </a:endParaRPr>
          </a:p>
        </p:txBody>
      </p:sp>
      <p:sp>
        <p:nvSpPr>
          <p:cNvPr id="1048586" name="Title 1048585"/>
          <p:cNvSpPr>
            <a:spLocks noGrp="1"/>
          </p:cNvSpPr>
          <p:nvPr>
            <p:ph type="title"/>
          </p:nvPr>
        </p:nvSpPr>
        <p:spPr>
          <a:xfrm>
            <a:off x="418012" y="544286"/>
            <a:ext cx="7249886" cy="12192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3200" b="1" dirty="0">
                <a:solidFill>
                  <a:srgbClr val="FFC000"/>
                </a:solidFill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US" altLang="en-US" sz="3200" b="1" dirty="0">
                <a:solidFill>
                  <a:srgbClr val="FFC000"/>
                </a:solidFill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1. </a:t>
            </a:r>
            <a:r>
              <a:rPr lang="en-IN" altLang="en-US" sz="3200" b="1" dirty="0" err="1">
                <a:solidFill>
                  <a:srgbClr val="FFC000"/>
                </a:solidFill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नामित</a:t>
            </a:r>
            <a:r>
              <a:rPr lang="en-US" altLang="en-US" sz="3200" b="1" dirty="0">
                <a:solidFill>
                  <a:srgbClr val="FFC000"/>
                </a:solidFill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3200" b="1" dirty="0" err="1">
                <a:solidFill>
                  <a:srgbClr val="FFC000"/>
                </a:solidFill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स्तर</a:t>
            </a:r>
            <a:r>
              <a:rPr lang="en-US" altLang="en-US" sz="3200" b="1" dirty="0">
                <a:solidFill>
                  <a:srgbClr val="FFC000"/>
                </a:solidFill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3200" b="1" dirty="0" err="1">
                <a:solidFill>
                  <a:srgbClr val="FFC000"/>
                </a:solidFill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का</a:t>
            </a:r>
            <a:r>
              <a:rPr lang="en-US" altLang="en-US" sz="3200" b="1" dirty="0">
                <a:solidFill>
                  <a:srgbClr val="FFC000"/>
                </a:solidFill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3200" b="1" dirty="0">
                <a:solidFill>
                  <a:srgbClr val="FFC000"/>
                </a:solidFill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मापन</a:t>
            </a:r>
            <a:r>
              <a:rPr lang="en-US" altLang="en-US" sz="3200" b="1" dirty="0">
                <a:solidFill>
                  <a:srgbClr val="FFC000"/>
                </a:solidFill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/>
            </a:r>
            <a:br>
              <a:rPr lang="en-US" altLang="en-US" sz="3200" b="1" dirty="0">
                <a:solidFill>
                  <a:srgbClr val="FFC000"/>
                </a:solidFill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</a:br>
            <a:r>
              <a:rPr lang="en-US" altLang="en-US" sz="3200" b="1" dirty="0">
                <a:solidFill>
                  <a:srgbClr val="FFC000"/>
                </a:solidFill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( Nominal Level of Measurement)</a:t>
            </a:r>
            <a:endParaRPr lang="en-IN" sz="3200" dirty="0">
              <a:solidFill>
                <a:srgbClr val="FFC000"/>
              </a:solidFill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Content Placeholder 1048655"/>
          <p:cNvSpPr>
            <a:spLocks noGrp="1"/>
          </p:cNvSpPr>
          <p:nvPr>
            <p:ph idx="1"/>
          </p:nvPr>
        </p:nvSpPr>
        <p:spPr>
          <a:xfrm>
            <a:off x="457200" y="2203268"/>
            <a:ext cx="8229600" cy="3897086"/>
          </a:xfrm>
        </p:spPr>
        <p:txBody>
          <a:bodyPr>
            <a:normAutofit fontScale="95833"/>
          </a:bodyPr>
          <a:lstStyle/>
          <a:p>
            <a:pPr>
              <a:lnSpc>
                <a:spcPct val="150000"/>
              </a:lnSpc>
            </a:pP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क्रमिक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स्तर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के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अन्तर्गत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वस्तुओं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,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व्यक्तियों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अथवा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अनुक्रियाओं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को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किसी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निश्चित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आधार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पर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क्रम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में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व्यवस्थित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किया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जाता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है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अथवा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उसे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क्रम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सूचक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अंक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दिये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जाते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हैं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। </a:t>
            </a:r>
            <a:endParaRPr lang="en-IN" sz="2000" b="0" dirty="0">
              <a:effectLst>
                <a:outerShdw blurRad="38100" dist="38100" dir="2700000" algn="br" rotWithShape="0">
                  <a:srgbClr val="000000"/>
                </a:outerShdw>
              </a:effectLst>
              <a:latin typeface="Arial Narrow" pitchFamily="34" charset="0"/>
            </a:endParaRPr>
          </a:p>
          <a:p>
            <a:pPr>
              <a:lnSpc>
                <a:spcPct val="150000"/>
              </a:lnSpc>
            </a:pP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इसके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आधार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पर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परस्पर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तुलना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करना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सरल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हो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जाता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है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।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विद्यार्थियों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को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पढ़ाई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के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आधार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पर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अच्छा,औसत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अथवा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कमजोर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कहना,बुद्धि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-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स्तर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के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आधार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पर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बुद्धिमान,औसत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बुद्धि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अथवा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मन्दबुद्धि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कहना</a:t>
            </a:r>
            <a:r>
              <a:rPr lang="en-US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,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परीक्षा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में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प्राप्त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अंकों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के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आधार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पर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प्रथम</a:t>
            </a:r>
            <a:r>
              <a:rPr lang="en-US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,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द्वितीय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व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तृतीय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कहना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US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,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ऊँचाई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के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आधार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पर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लम्बा</a:t>
            </a:r>
            <a:r>
              <a:rPr lang="en-US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,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औसत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अथवा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नाटा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( short )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कहना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आदि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सभी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क्रमिक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स्तर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को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प्रदर्शित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करते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b="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हैं</a:t>
            </a:r>
            <a:r>
              <a:rPr lang="en-IN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।</a:t>
            </a:r>
            <a:r>
              <a:rPr lang="en-US" altLang="en-US" sz="2000" b="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endParaRPr lang="en-IN" sz="2000" b="0" dirty="0">
              <a:effectLst>
                <a:outerShdw blurRad="38100" dist="38100" dir="2700000" algn="br" rotWithShape="0">
                  <a:srgbClr val="000000"/>
                </a:outerShdw>
              </a:effectLst>
              <a:latin typeface="Arial Narrow" pitchFamily="34" charset="0"/>
            </a:endParaRPr>
          </a:p>
        </p:txBody>
      </p:sp>
      <p:sp>
        <p:nvSpPr>
          <p:cNvPr id="1048655" name="Title 1048654"/>
          <p:cNvSpPr>
            <a:spLocks noGrp="1"/>
          </p:cNvSpPr>
          <p:nvPr>
            <p:ph type="title"/>
          </p:nvPr>
        </p:nvSpPr>
        <p:spPr>
          <a:xfrm>
            <a:off x="535578" y="622663"/>
            <a:ext cx="6753496" cy="121920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200" b="1" dirty="0">
                <a:solidFill>
                  <a:srgbClr val="FFC000"/>
                </a:solidFill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2. </a:t>
            </a:r>
            <a:r>
              <a:rPr lang="en-IN" sz="3200" b="1" dirty="0" err="1">
                <a:solidFill>
                  <a:srgbClr val="FFC000"/>
                </a:solidFill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क्रमिक</a:t>
            </a:r>
            <a:r>
              <a:rPr lang="en-IN" sz="3200" b="1" dirty="0">
                <a:solidFill>
                  <a:srgbClr val="FFC000"/>
                </a:solidFill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3200" b="1" dirty="0" err="1">
                <a:solidFill>
                  <a:srgbClr val="FFC000"/>
                </a:solidFill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स्तर</a:t>
            </a:r>
            <a:r>
              <a:rPr lang="en-IN" sz="3200" b="1" dirty="0">
                <a:solidFill>
                  <a:srgbClr val="FFC000"/>
                </a:solidFill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3200" b="1" dirty="0" err="1">
                <a:solidFill>
                  <a:srgbClr val="FFC000"/>
                </a:solidFill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का</a:t>
            </a:r>
            <a:r>
              <a:rPr lang="en-IN" sz="3200" b="1" dirty="0">
                <a:solidFill>
                  <a:srgbClr val="FFC000"/>
                </a:solidFill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मापन </a:t>
            </a:r>
            <a:r>
              <a:rPr lang="en-US" sz="3200" b="1" dirty="0">
                <a:solidFill>
                  <a:srgbClr val="FFC000"/>
                </a:solidFill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/>
            </a:r>
            <a:br>
              <a:rPr lang="en-US" sz="3200" b="1" dirty="0">
                <a:solidFill>
                  <a:srgbClr val="FFC000"/>
                </a:solidFill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</a:br>
            <a:r>
              <a:rPr lang="en-IN" sz="3200" b="1" dirty="0">
                <a:solidFill>
                  <a:srgbClr val="FFC000"/>
                </a:solidFill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(Ordinal Level of Measurement)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Content Placeholder 1048657"/>
          <p:cNvSpPr>
            <a:spLocks noGrp="1"/>
          </p:cNvSpPr>
          <p:nvPr>
            <p:ph idx="1"/>
          </p:nvPr>
        </p:nvSpPr>
        <p:spPr>
          <a:xfrm>
            <a:off x="496389" y="2011680"/>
            <a:ext cx="8046720" cy="3618412"/>
          </a:xfrm>
        </p:spPr>
        <p:txBody>
          <a:bodyPr>
            <a:normAutofit fontScale="94747"/>
          </a:bodyPr>
          <a:lstStyle/>
          <a:p>
            <a:pPr>
              <a:lnSpc>
                <a:spcPct val="120000"/>
              </a:lnSpc>
            </a:pP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नामित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( Nominal )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तथा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क्रमिक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( Ordinal )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स्तर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की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अपेक्षा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अन्तराल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स्तर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का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मापन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अधिक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उत्तम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होता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है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।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इसका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कारण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यह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है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कि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अन्तराल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स्तर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के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अन्तर्गत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दो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वस्तुओं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अथवा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व्यक्तियों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के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मध्य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स्थित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अन्तर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( distance )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ज्ञात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होता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है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तथा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यह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अन्तर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समान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( Equal )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होता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है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।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अतः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इसे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समान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अन्तराल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मापनी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कहना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अधिक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उचित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होगा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।</a:t>
            </a:r>
            <a:r>
              <a:rPr lang="en-US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endParaRPr lang="en-IN" sz="2000" dirty="0">
              <a:effectLst>
                <a:outerShdw blurRad="38100" dist="38100" dir="2700000" algn="br" rotWithShape="0">
                  <a:srgbClr val="000000"/>
                </a:outerShdw>
              </a:effectLst>
              <a:latin typeface="Arial Narrow" pitchFamily="34" charset="0"/>
            </a:endParaRPr>
          </a:p>
          <a:p>
            <a:pPr>
              <a:lnSpc>
                <a:spcPct val="120000"/>
              </a:lnSpc>
            </a:pP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( </a:t>
            </a:r>
            <a:r>
              <a:rPr lang="en-IN" sz="20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This scale has all the properties of the ordinal scale , but with the further refinement that a given interval ( distance ) between scores has the same meaning anywhere on the scale . Thus it could be better called an equal - interval scale . ) -</a:t>
            </a:r>
            <a:r>
              <a:rPr lang="en-US" sz="20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b="1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Minium</a:t>
            </a:r>
            <a:r>
              <a:rPr lang="en-IN" sz="20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, King and Bear</a:t>
            </a:r>
          </a:p>
        </p:txBody>
      </p:sp>
      <p:sp>
        <p:nvSpPr>
          <p:cNvPr id="1048657" name="Title 1048656"/>
          <p:cNvSpPr>
            <a:spLocks noGrp="1"/>
          </p:cNvSpPr>
          <p:nvPr>
            <p:ph type="title"/>
          </p:nvPr>
        </p:nvSpPr>
        <p:spPr>
          <a:xfrm>
            <a:off x="444137" y="583474"/>
            <a:ext cx="7223760" cy="121920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200" b="1" dirty="0">
                <a:solidFill>
                  <a:srgbClr val="FFC000"/>
                </a:solidFill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3</a:t>
            </a:r>
            <a:r>
              <a:rPr lang="en-US" sz="3200" b="1" dirty="0" smtClean="0">
                <a:solidFill>
                  <a:srgbClr val="FFC000"/>
                </a:solidFill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. </a:t>
            </a:r>
            <a:r>
              <a:rPr lang="en-IN" sz="3200" b="1" dirty="0" err="1" smtClean="0">
                <a:solidFill>
                  <a:srgbClr val="FFC000"/>
                </a:solidFill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अन्तराल</a:t>
            </a:r>
            <a:r>
              <a:rPr lang="en-IN" sz="3200" b="1" dirty="0" smtClean="0">
                <a:solidFill>
                  <a:srgbClr val="FFC000"/>
                </a:solidFill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3200" b="1" dirty="0" err="1">
                <a:solidFill>
                  <a:srgbClr val="FFC000"/>
                </a:solidFill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स्तर</a:t>
            </a:r>
            <a:r>
              <a:rPr lang="en-IN" sz="3200" b="1" dirty="0">
                <a:solidFill>
                  <a:srgbClr val="FFC000"/>
                </a:solidFill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3200" b="1" dirty="0" err="1">
                <a:solidFill>
                  <a:srgbClr val="FFC000"/>
                </a:solidFill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का</a:t>
            </a:r>
            <a:r>
              <a:rPr lang="en-IN" sz="3200" b="1" dirty="0">
                <a:solidFill>
                  <a:srgbClr val="FFC000"/>
                </a:solidFill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मापन </a:t>
            </a:r>
            <a:r>
              <a:rPr lang="en-US" sz="3200" b="1" dirty="0">
                <a:solidFill>
                  <a:srgbClr val="FFC000"/>
                </a:solidFill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/>
            </a:r>
            <a:br>
              <a:rPr lang="en-US" sz="3200" b="1" dirty="0">
                <a:solidFill>
                  <a:srgbClr val="FFC000"/>
                </a:solidFill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</a:br>
            <a:r>
              <a:rPr lang="en-US" sz="3200" b="1" dirty="0" smtClean="0">
                <a:solidFill>
                  <a:srgbClr val="FFC000"/>
                </a:solidFill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 </a:t>
            </a:r>
            <a:r>
              <a:rPr lang="en-IN" sz="3200" b="1" dirty="0" smtClean="0">
                <a:solidFill>
                  <a:srgbClr val="FFC000"/>
                </a:solidFill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( </a:t>
            </a:r>
            <a:r>
              <a:rPr lang="en-IN" sz="3200" b="1" dirty="0">
                <a:solidFill>
                  <a:srgbClr val="FFC000"/>
                </a:solidFill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Interval Level of Measurement 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0" name="Content Placeholder 1048659"/>
          <p:cNvSpPr>
            <a:spLocks noGrp="1"/>
          </p:cNvSpPr>
          <p:nvPr>
            <p:ph idx="1"/>
          </p:nvPr>
        </p:nvSpPr>
        <p:spPr>
          <a:xfrm>
            <a:off x="628650" y="698772"/>
            <a:ext cx="7886700" cy="452637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अन्तराल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स्तर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के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प्रत्येक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प्राप्तांक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के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मध्य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अन्तर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समान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होता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है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।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इसका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तात्पर्य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यह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है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कि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106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से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109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बुद्धि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-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लब्धि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में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जो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अन्तर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( 3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का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)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है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वही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अन्तर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97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से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100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बुद्धि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-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लब्धि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के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मध्य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है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।</a:t>
            </a:r>
            <a:endParaRPr lang="en-IN" sz="2000" dirty="0">
              <a:effectLst>
                <a:outerShdw blurRad="38100" dist="38100" dir="2700000" algn="br" rotWithShape="0">
                  <a:srgbClr val="000000"/>
                </a:outerShdw>
              </a:effectLst>
              <a:latin typeface="Arial Narrow" pitchFamily="34" charset="0"/>
            </a:endParaRPr>
          </a:p>
          <a:p>
            <a:pPr>
              <a:lnSpc>
                <a:spcPct val="150000"/>
              </a:lnSpc>
            </a:pP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अन्तराल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स्तर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की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परिसीमा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(Limitation)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यह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है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कि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इसमें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वास्तविक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शून्य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(Absolute zero)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नहीं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होता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है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।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शून्य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बिन्दु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के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अभाव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में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किसी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वस्तु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अथवा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गुण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का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मापन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निरपेक्ष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नहीं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हो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पाता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है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।</a:t>
            </a:r>
            <a:r>
              <a:rPr lang="en-US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यद्यपि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आभासी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शून्य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(Hypothetical)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के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आधार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पर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वस्तु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अथवा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व्यक्ति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के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गुणों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का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मापन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सापेक्षिक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(Relative)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रूप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से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सम्भव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होता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है</a:t>
            </a:r>
            <a:r>
              <a:rPr lang="en-US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,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किन्तु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निरपेक्ष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(Absolute) मापन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सम्भव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नहीं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हो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पाता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है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।</a:t>
            </a:r>
            <a:endParaRPr lang="en-IN" sz="2000" dirty="0">
              <a:effectLst>
                <a:outerShdw blurRad="38100" dist="38100" dir="2700000" algn="br" rotWithShape="0">
                  <a:srgbClr val="000000"/>
                </a:outerShdw>
              </a:effectLst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2" name="Content Placeholder 1048661"/>
          <p:cNvSpPr>
            <a:spLocks noGrp="1"/>
          </p:cNvSpPr>
          <p:nvPr>
            <p:ph idx="1"/>
          </p:nvPr>
        </p:nvSpPr>
        <p:spPr>
          <a:xfrm>
            <a:off x="628650" y="2045814"/>
            <a:ext cx="7886700" cy="383247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अन्तराल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स्तर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के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सभी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गुणों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के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साथ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यदि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वास्तविक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शून्य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(true zero)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की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विशेषता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को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भी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सम्मिलित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कर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दिया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जाये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तब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उसे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अनुपात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स्तर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कहा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जाता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है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।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endParaRPr lang="en-IN" sz="2000" dirty="0" smtClean="0">
              <a:effectLst>
                <a:outerShdw blurRad="38100" dist="38100" dir="2700000" algn="br" rotWithShape="0">
                  <a:srgbClr val="000000"/>
                </a:outerShdw>
              </a:effectLst>
              <a:latin typeface="Arial Narrow" pitchFamily="34" charset="0"/>
            </a:endParaRPr>
          </a:p>
          <a:p>
            <a:pPr>
              <a:lnSpc>
                <a:spcPct val="150000"/>
              </a:lnSpc>
            </a:pPr>
            <a:r>
              <a:rPr lang="en-IN" sz="20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When</a:t>
            </a:r>
            <a:r>
              <a:rPr lang="en-US" sz="20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a scale has all the characteristics of an interval scale and in addition has a true zero</a:t>
            </a:r>
            <a:r>
              <a:rPr lang="en-US" sz="20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point as its origin , it is called a ratio </a:t>
            </a:r>
            <a:r>
              <a:rPr lang="en-IN" sz="20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scale</a:t>
            </a:r>
            <a:r>
              <a:rPr lang="en-US" sz="20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.</a:t>
            </a:r>
            <a:r>
              <a:rPr lang="en-US" sz="20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- Siegel and Castellan</a:t>
            </a:r>
            <a:r>
              <a:rPr 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.</a:t>
            </a:r>
            <a:endParaRPr lang="en-IN" sz="2000" dirty="0">
              <a:effectLst>
                <a:outerShdw blurRad="38100" dist="38100" dir="2700000" algn="br" rotWithShape="0">
                  <a:srgbClr val="000000"/>
                </a:outerShdw>
              </a:effectLst>
              <a:latin typeface="Arial Narrow" pitchFamily="34" charset="0"/>
            </a:endParaRPr>
          </a:p>
        </p:txBody>
      </p:sp>
      <p:sp>
        <p:nvSpPr>
          <p:cNvPr id="1048661" name="Title 1048660"/>
          <p:cNvSpPr>
            <a:spLocks noGrp="1"/>
          </p:cNvSpPr>
          <p:nvPr>
            <p:ph type="title"/>
          </p:nvPr>
        </p:nvSpPr>
        <p:spPr>
          <a:xfrm>
            <a:off x="457200" y="300446"/>
            <a:ext cx="7171509" cy="130628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200" b="1" dirty="0">
                <a:solidFill>
                  <a:srgbClr val="FFC000"/>
                </a:solidFill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4.</a:t>
            </a:r>
            <a:r>
              <a:rPr lang="en-IN" sz="3200" b="1" dirty="0" err="1">
                <a:solidFill>
                  <a:srgbClr val="FFC000"/>
                </a:solidFill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अनुपात</a:t>
            </a:r>
            <a:r>
              <a:rPr lang="en-IN" sz="3200" b="1" dirty="0">
                <a:solidFill>
                  <a:srgbClr val="FFC000"/>
                </a:solidFill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3200" b="1" dirty="0" err="1">
                <a:solidFill>
                  <a:srgbClr val="FFC000"/>
                </a:solidFill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स्तर</a:t>
            </a:r>
            <a:r>
              <a:rPr lang="en-IN" sz="3200" b="1" dirty="0">
                <a:solidFill>
                  <a:srgbClr val="FFC000"/>
                </a:solidFill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3200" b="1" dirty="0" err="1">
                <a:solidFill>
                  <a:srgbClr val="FFC000"/>
                </a:solidFill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का</a:t>
            </a:r>
            <a:r>
              <a:rPr lang="en-IN" sz="3200" b="1" dirty="0">
                <a:solidFill>
                  <a:srgbClr val="FFC000"/>
                </a:solidFill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मापन </a:t>
            </a:r>
            <a:r>
              <a:rPr lang="en-US" sz="3200" b="1" dirty="0">
                <a:solidFill>
                  <a:srgbClr val="FFC000"/>
                </a:solidFill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/>
            </a:r>
            <a:br>
              <a:rPr lang="en-US" sz="3200" b="1" dirty="0">
                <a:solidFill>
                  <a:srgbClr val="FFC000"/>
                </a:solidFill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</a:br>
            <a:r>
              <a:rPr lang="en-IN" sz="3200" b="1" dirty="0">
                <a:solidFill>
                  <a:srgbClr val="FFC000"/>
                </a:solidFill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(Ratio Level of Measurement)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4" name="Content Placeholder 1048663"/>
          <p:cNvSpPr>
            <a:spLocks noGrp="1"/>
          </p:cNvSpPr>
          <p:nvPr>
            <p:ph idx="1"/>
          </p:nvPr>
        </p:nvSpPr>
        <p:spPr>
          <a:xfrm>
            <a:off x="498942" y="724677"/>
            <a:ext cx="8275820" cy="5724285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अनुपात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स्तर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अन्य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सभी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स्तरों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की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अपेक्षा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श्रेष्ठ</a:t>
            </a:r>
            <a:r>
              <a:rPr lang="en-US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तथा</a:t>
            </a:r>
            <a:r>
              <a:rPr lang="en-US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वस्तुनिष्ठ</a:t>
            </a:r>
            <a:r>
              <a:rPr lang="en-US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स्तर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है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।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इसमें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वास्तविक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शून्य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(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Tr</a:t>
            </a:r>
            <a:r>
              <a:rPr lang="en-US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ue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US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zero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)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बिन्दु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की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विशेषता</a:t>
            </a:r>
            <a:r>
              <a:rPr lang="en-US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के</a:t>
            </a:r>
            <a:r>
              <a:rPr lang="en-US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कारण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सभी</a:t>
            </a:r>
            <a:r>
              <a:rPr lang="en-US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वस्तुओं</a:t>
            </a:r>
            <a:r>
              <a:rPr lang="en-US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अथवा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व्यक्तियों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की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विशेषताओं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का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मापन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अधिक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शुद्धता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से</a:t>
            </a:r>
            <a:r>
              <a:rPr lang="en-US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सम्भव</a:t>
            </a:r>
            <a:r>
              <a:rPr lang="en-US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है</a:t>
            </a:r>
            <a:r>
              <a:rPr lang="en-US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तथा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प्राप्तांको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के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आधार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पर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अनुपात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स्तर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का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निर्धारण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भी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सम्भव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है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।</a:t>
            </a:r>
            <a:endParaRPr lang="en-IN" sz="2000" dirty="0">
              <a:effectLst>
                <a:outerShdw blurRad="38100" dist="38100" dir="2700000" algn="br" rotWithShape="0">
                  <a:srgbClr val="000000"/>
                </a:outerShdw>
              </a:effectLst>
              <a:latin typeface="Arial Narrow" pitchFamily="34" charset="0"/>
            </a:endParaRPr>
          </a:p>
          <a:p>
            <a:pPr>
              <a:lnSpc>
                <a:spcPct val="120000"/>
              </a:lnSpc>
            </a:pP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अनुपात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स्तर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के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मापन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द्वारा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प्राप्त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प्रदत्तों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का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विश्लेषण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किसी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भी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प्राचलिक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सांख्यिकी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विधियों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द्वारा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किया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जा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सकता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है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,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यदि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प्राप्त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प्रदत्त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का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स्वरूप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सामान्य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वितरण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के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अनुरूप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प्राप्त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होता</a:t>
            </a:r>
            <a:r>
              <a:rPr lang="en-IN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है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।</a:t>
            </a:r>
            <a:r>
              <a:rPr lang="en-US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endParaRPr lang="en-US" altLang="en-US" sz="2000" dirty="0" smtClean="0">
              <a:effectLst>
                <a:outerShdw blurRad="38100" dist="38100" dir="2700000" algn="br" rotWithShape="0">
                  <a:srgbClr val="000000"/>
                </a:outerShdw>
              </a:effectLst>
              <a:latin typeface="Arial Narrow" pitchFamily="34" charset="0"/>
            </a:endParaRPr>
          </a:p>
          <a:p>
            <a:pPr>
              <a:lnSpc>
                <a:spcPct val="120000"/>
              </a:lnSpc>
            </a:pPr>
            <a:r>
              <a:rPr lang="en-IN" sz="20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( </a:t>
            </a:r>
            <a:r>
              <a:rPr lang="en-IN" sz="20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Any parametric statistical test is usable when ratio measurement has been achieved and the additional assumptions concerning the distribution are </a:t>
            </a:r>
            <a:r>
              <a:rPr lang="en-IN" sz="20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met.) </a:t>
            </a:r>
            <a:r>
              <a:rPr lang="en-IN" sz="20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-</a:t>
            </a:r>
            <a:r>
              <a:rPr lang="en-US" sz="20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sz="20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Siegel and Castellan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Content Placeholder 1048665"/>
          <p:cNvSpPr>
            <a:spLocks noGrp="1"/>
          </p:cNvSpPr>
          <p:nvPr>
            <p:ph idx="1"/>
          </p:nvPr>
        </p:nvSpPr>
        <p:spPr>
          <a:xfrm>
            <a:off x="444137" y="535577"/>
            <a:ext cx="8255726" cy="564315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उपर्युक्त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चारों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स्तरों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(Levels )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का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अध्ययन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करने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से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स्पष्ट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है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कि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इन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सभी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में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मापन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की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शुद्धता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तथा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वस्तुनिष्ठता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का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अन्तर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निहित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है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।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प्रथम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नामित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( Nominal )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स्तर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के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अन्तर्गत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विभिन्न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वस्तुओं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,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घटनाओं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,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व्यवहारों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आदि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का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वर्गीकरण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कर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प्रत्येक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वर्ग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को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अलग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-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अलग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नाम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दिया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जाता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है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।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क्रमिक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स्तर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के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अन्तर्गत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क्रम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का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निर्धारण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कर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मात्रात्मक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भिन्नता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का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अध्ययन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करते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है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,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किन्तु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क्रमिक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स्तर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में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प्राप्तांकों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के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मध्य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अन्तर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ज्ञात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होना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सम्भव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नहीं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होता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है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।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इस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कमी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को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पूरा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करता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है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अन्तराल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स्तर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,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किन्तु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वास्तविक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शून्य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( True zero )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बिन्दु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के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अभाव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में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यह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स्तर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भी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अधिक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उपयुक्त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नहीं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है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।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अन्त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में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सर्वाधिक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शुद्ध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तथा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वस्तुनिष्ठ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मापन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सम्भव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होता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है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,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अनुपात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स्तर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smtClean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(Ratio Level)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द्वारा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क्योंकि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इसमें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वास्तविक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शून्य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बिन्दु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की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विशेषता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भी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विद्यमान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होती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है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।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इसी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कारण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से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अनुपात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स्तर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अन्य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सभी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स्तरों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की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तुलना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में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अधिक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श्रेष्ठ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तथा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वस्तुनिष्ठ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स्तर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</a:t>
            </a:r>
            <a:r>
              <a:rPr lang="en-IN" altLang="en-US" sz="2000" dirty="0" err="1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है</a:t>
            </a:r>
            <a:r>
              <a:rPr lang="en-IN" altLang="en-US" sz="2000" dirty="0">
                <a:effectLst>
                  <a:outerShdw blurRad="38100" dist="38100" dir="2700000" algn="br" rotWithShape="0">
                    <a:srgbClr val="000000"/>
                  </a:outerShdw>
                </a:effectLst>
                <a:latin typeface="Arial Narrow" pitchFamily="34" charset="0"/>
              </a:rPr>
              <a:t> ।</a:t>
            </a:r>
            <a:endParaRPr lang="en-IN" sz="2000" dirty="0">
              <a:effectLst>
                <a:outerShdw blurRad="38100" dist="38100" dir="2700000" algn="br" rotWithShape="0">
                  <a:srgbClr val="000000"/>
                </a:outerShdw>
              </a:effectLst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ra\Desktop\New folder\Ratio Interval Ordinal Nomina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3954" y="587829"/>
            <a:ext cx="7550332" cy="53949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12</TotalTime>
  <Words>1099</Words>
  <Application>Microsoft Office PowerPoint</Application>
  <PresentationFormat>On-screen Show (4:3)</PresentationFormat>
  <Paragraphs>32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Paper</vt:lpstr>
      <vt:lpstr>Psychology Measurement </vt:lpstr>
      <vt:lpstr>Unit 1 - मापन (Measurement)</vt:lpstr>
      <vt:lpstr>Slide 3</vt:lpstr>
      <vt:lpstr>मापन के स्तर  (Level of Measurement)</vt:lpstr>
      <vt:lpstr>Slide 5</vt:lpstr>
      <vt:lpstr>  1. नामित स्तर का मापन ( Nominal Level of Measurement)</vt:lpstr>
      <vt:lpstr>2. क्रमिक स्तर का मापन  (Ordinal Level of Measurement)</vt:lpstr>
      <vt:lpstr>3. अन्तराल स्तर का मापन    ( Interval Level of Measurement )</vt:lpstr>
      <vt:lpstr>Slide 9</vt:lpstr>
      <vt:lpstr>4.अनुपात स्तर का मापन  (Ratio Level of Measurement)</vt:lpstr>
      <vt:lpstr>Slide 11</vt:lpstr>
      <vt:lpstr>Slide 12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Psychology Measurement </dc:title>
  <dc:creator>Redmi 4</dc:creator>
  <cp:lastModifiedBy>ra</cp:lastModifiedBy>
  <cp:revision>2</cp:revision>
  <dcterms:created xsi:type="dcterms:W3CDTF">2015-05-07T08:30:45Z</dcterms:created>
  <dcterms:modified xsi:type="dcterms:W3CDTF">2022-04-12T08:43:11Z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f96ed814a09e4adab7cc4c0d5a2409b4</vt:lpwstr>
  </property>
</Properties>
</file>